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8" r:id="rId6"/>
    <p:sldId id="265" r:id="rId7"/>
    <p:sldId id="264" r:id="rId8"/>
    <p:sldId id="266" r:id="rId9"/>
    <p:sldId id="267" r:id="rId10"/>
    <p:sldId id="259" r:id="rId11"/>
    <p:sldId id="269" r:id="rId12"/>
    <p:sldId id="277" r:id="rId13"/>
    <p:sldId id="278" r:id="rId14"/>
    <p:sldId id="292" r:id="rId15"/>
    <p:sldId id="260" r:id="rId16"/>
    <p:sldId id="299" r:id="rId17"/>
    <p:sldId id="307" r:id="rId18"/>
    <p:sldId id="309" r:id="rId19"/>
    <p:sldId id="308" r:id="rId20"/>
    <p:sldId id="310" r:id="rId21"/>
    <p:sldId id="261" r:id="rId22"/>
    <p:sldId id="268" r:id="rId23"/>
    <p:sldId id="276" r:id="rId24"/>
    <p:sldId id="300" r:id="rId25"/>
    <p:sldId id="301" r:id="rId26"/>
    <p:sldId id="319" r:id="rId27"/>
    <p:sldId id="314" r:id="rId28"/>
  </p:sldIdLst>
  <p:sldSz cx="12192000" cy="6858000"/>
  <p:notesSz cx="7103745" cy="10234295"/>
  <p:custDataLst>
    <p:tags r:id="rId3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2F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6314" autoAdjust="0"/>
  </p:normalViewPr>
  <p:slideViewPr>
    <p:cSldViewPr snapToGrid="0">
      <p:cViewPr varScale="1">
        <p:scale>
          <a:sx n="108" d="100"/>
          <a:sy n="108" d="100"/>
        </p:scale>
        <p:origin x="654"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2" Type="http://schemas.openxmlformats.org/officeDocument/2006/relationships/tags" Target="tags/tag1.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jpe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7" name="文本框 6"/>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solidFill>
                <a:latin typeface="微软雅黑" panose="020B0503020204020204" charset="-122"/>
                <a:ea typeface="微软雅黑" panose="020B0503020204020204" charset="-122"/>
                <a:sym typeface="+mn-ea"/>
              </a:rPr>
              <a:t>感谢您下载包图网平台上提供的</a:t>
            </a:r>
            <a:r>
              <a:rPr lang="en-US" altLang="zh-CN" sz="300" dirty="0">
                <a:solidFill>
                  <a:schemeClr val="bg1"/>
                </a:solidFill>
                <a:latin typeface="微软雅黑" panose="020B0503020204020204" charset="-122"/>
                <a:ea typeface="微软雅黑" panose="020B0503020204020204" charset="-122"/>
                <a:sym typeface="+mn-ea"/>
              </a:rPr>
              <a:t>PPT</a:t>
            </a:r>
            <a:r>
              <a:rPr lang="zh-CN" altLang="en-US" sz="300" dirty="0">
                <a:solidFill>
                  <a:schemeClr val="bg1"/>
                </a:solidFill>
                <a:latin typeface="微软雅黑" panose="020B0503020204020204" charset="-122"/>
                <a:ea typeface="微软雅黑" panose="020B0503020204020204" charset="-122"/>
                <a:sym typeface="+mn-ea"/>
              </a:rPr>
              <a:t>作品，为了您和包图网以及原创作者的利益，请勿复制、传播、销售，否则将承担法律责任！包图网将对作品进行维权，按照传播下载次数进行十倍的索取赔偿！</a:t>
            </a:r>
            <a:endParaRPr lang="zh-CN" altLang="en-US" sz="300" dirty="0">
              <a:solidFill>
                <a:schemeClr val="bg1"/>
              </a:solidFill>
              <a:latin typeface="微软雅黑" panose="020B0503020204020204" charset="-122"/>
              <a:ea typeface="微软雅黑" panose="020B0503020204020204" charset="-122"/>
              <a:sym typeface="+mn-ea"/>
            </a:endParaRPr>
          </a:p>
          <a:p>
            <a:r>
              <a:rPr lang="en-US" altLang="zh-CN" sz="600" dirty="0">
                <a:solidFill>
                  <a:schemeClr val="bg1"/>
                </a:solidFill>
                <a:latin typeface="微软雅黑" panose="020B0503020204020204" charset="-122"/>
                <a:ea typeface="微软雅黑" panose="020B0503020204020204" charset="-122"/>
                <a:sym typeface="+mn-ea"/>
              </a:rPr>
              <a:t>ibaotu.com</a:t>
            </a:r>
            <a:endParaRPr lang="en-US" altLang="zh-CN" sz="600" dirty="0">
              <a:solidFill>
                <a:schemeClr val="bg1"/>
              </a:solidFill>
              <a:latin typeface="微软雅黑" panose="020B0503020204020204" charset="-122"/>
              <a:ea typeface="微软雅黑" panose="020B0503020204020204" charset="-122"/>
              <a:sym typeface="+mn-ea"/>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7" name="文本框 6"/>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solidFill>
                <a:latin typeface="微软雅黑" panose="020B0503020204020204" charset="-122"/>
                <a:ea typeface="微软雅黑" panose="020B0503020204020204" charset="-122"/>
                <a:sym typeface="+mn-ea"/>
              </a:rPr>
              <a:t>感谢您下载包图网平台上提供的</a:t>
            </a:r>
            <a:r>
              <a:rPr lang="en-US" altLang="zh-CN" sz="300" dirty="0">
                <a:solidFill>
                  <a:schemeClr val="bg1"/>
                </a:solidFill>
                <a:latin typeface="微软雅黑" panose="020B0503020204020204" charset="-122"/>
                <a:ea typeface="微软雅黑" panose="020B0503020204020204" charset="-122"/>
                <a:sym typeface="+mn-ea"/>
              </a:rPr>
              <a:t>PPT</a:t>
            </a:r>
            <a:r>
              <a:rPr lang="zh-CN" altLang="en-US" sz="300" dirty="0">
                <a:solidFill>
                  <a:schemeClr val="bg1"/>
                </a:solidFill>
                <a:latin typeface="微软雅黑" panose="020B0503020204020204" charset="-122"/>
                <a:ea typeface="微软雅黑" panose="020B0503020204020204" charset="-122"/>
                <a:sym typeface="+mn-ea"/>
              </a:rPr>
              <a:t>作品，为了您和包图网以及原创作者的利益，请勿复制、传播、销售，否则将承担法律责任！包图网将对作品进行维权，按照传播下载次数进行十倍的索取赔偿！</a:t>
            </a:r>
            <a:endParaRPr lang="zh-CN" altLang="en-US" sz="300" dirty="0">
              <a:solidFill>
                <a:schemeClr val="bg1"/>
              </a:solidFill>
              <a:latin typeface="微软雅黑" panose="020B0503020204020204" charset="-122"/>
              <a:ea typeface="微软雅黑" panose="020B0503020204020204" charset="-122"/>
              <a:sym typeface="+mn-ea"/>
            </a:endParaRPr>
          </a:p>
          <a:p>
            <a:r>
              <a:rPr lang="en-US" altLang="zh-CN" sz="600" dirty="0">
                <a:solidFill>
                  <a:schemeClr val="bg1"/>
                </a:solidFill>
                <a:latin typeface="微软雅黑" panose="020B0503020204020204" charset="-122"/>
                <a:ea typeface="微软雅黑" panose="020B0503020204020204" charset="-122"/>
                <a:sym typeface="+mn-ea"/>
              </a:rPr>
              <a:t>ibaotu.com</a:t>
            </a:r>
            <a:endParaRPr lang="en-US" altLang="zh-CN" sz="600" dirty="0">
              <a:solidFill>
                <a:schemeClr val="bg1"/>
              </a:solidFill>
              <a:latin typeface="微软雅黑" panose="020B0503020204020204" charset="-122"/>
              <a:ea typeface="微软雅黑" panose="020B0503020204020204" charset="-122"/>
              <a:sym typeface="+mn-ea"/>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p:spPr>
        <p:txBody>
          <a:bodyPr/>
          <a:lstStyle/>
          <a:p>
            <a:fld id="{7D9BB5D0-35E4-459D-AEF3-FE4D7C45CC1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文本框 6"/>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solidFill>
                <a:latin typeface="微软雅黑" panose="020B0503020204020204" charset="-122"/>
                <a:ea typeface="微软雅黑" panose="020B0503020204020204" charset="-122"/>
                <a:sym typeface="+mn-ea"/>
              </a:rPr>
              <a:t>感谢您下载包图网平台上提供的</a:t>
            </a:r>
            <a:r>
              <a:rPr lang="en-US" altLang="zh-CN" sz="300" dirty="0">
                <a:solidFill>
                  <a:schemeClr val="bg1"/>
                </a:solidFill>
                <a:latin typeface="微软雅黑" panose="020B0503020204020204" charset="-122"/>
                <a:ea typeface="微软雅黑" panose="020B0503020204020204" charset="-122"/>
                <a:sym typeface="+mn-ea"/>
              </a:rPr>
              <a:t>PPT</a:t>
            </a:r>
            <a:r>
              <a:rPr lang="zh-CN" altLang="en-US" sz="300" dirty="0">
                <a:solidFill>
                  <a:schemeClr val="bg1"/>
                </a:solidFill>
                <a:latin typeface="微软雅黑" panose="020B0503020204020204" charset="-122"/>
                <a:ea typeface="微软雅黑" panose="020B0503020204020204" charset="-122"/>
                <a:sym typeface="+mn-ea"/>
              </a:rPr>
              <a:t>作品，为了您和包图网以及原创作者的利益，请勿复制、传播、销售，否则将承担法律责任！包图网将对作品进行维权，按照传播下载次数进行十倍的索取赔偿！</a:t>
            </a:r>
            <a:endParaRPr lang="zh-CN" altLang="en-US" sz="300" dirty="0">
              <a:solidFill>
                <a:schemeClr val="bg1"/>
              </a:solidFill>
              <a:latin typeface="微软雅黑" panose="020B0503020204020204" charset="-122"/>
              <a:ea typeface="微软雅黑" panose="020B0503020204020204" charset="-122"/>
              <a:sym typeface="+mn-ea"/>
            </a:endParaRPr>
          </a:p>
          <a:p>
            <a:r>
              <a:rPr lang="en-US" altLang="zh-CN" sz="600" dirty="0">
                <a:solidFill>
                  <a:schemeClr val="bg1"/>
                </a:solidFill>
                <a:latin typeface="微软雅黑" panose="020B0503020204020204" charset="-122"/>
                <a:ea typeface="微软雅黑" panose="020B0503020204020204" charset="-122"/>
                <a:sym typeface="+mn-ea"/>
              </a:rPr>
              <a:t>ibaotu.com</a:t>
            </a:r>
            <a:endParaRPr lang="en-US" altLang="zh-CN" sz="600" dirty="0">
              <a:solidFill>
                <a:schemeClr val="bg1"/>
              </a:solidFill>
              <a:latin typeface="微软雅黑" panose="020B0503020204020204" charset="-122"/>
              <a:ea typeface="微软雅黑" panose="020B0503020204020204" charset="-122"/>
              <a:sym typeface="+mn-ea"/>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2.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2.xml"/><Relationship Id="rId2" Type="http://schemas.openxmlformats.org/officeDocument/2006/relationships/image" Target="../media/image11.jpeg"/><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justin-luebke-90718"/>
          <p:cNvPicPr>
            <a:picLocks noChangeAspect="1"/>
          </p:cNvPicPr>
          <p:nvPr/>
        </p:nvPicPr>
        <p:blipFill>
          <a:blip r:embed="rId1" cstate="email"/>
          <a:srcRect/>
          <a:stretch>
            <a:fillRect/>
          </a:stretch>
        </p:blipFill>
        <p:spPr>
          <a:xfrm>
            <a:off x="-5715" y="-5080"/>
            <a:ext cx="12202795" cy="6867525"/>
          </a:xfrm>
          <a:prstGeom prst="rect">
            <a:avLst/>
          </a:prstGeom>
        </p:spPr>
      </p:pic>
      <p:sp>
        <p:nvSpPr>
          <p:cNvPr id="7" name="矩形 6"/>
          <p:cNvSpPr/>
          <p:nvPr/>
        </p:nvSpPr>
        <p:spPr>
          <a:xfrm>
            <a:off x="231140" y="228600"/>
            <a:ext cx="11730355" cy="6400800"/>
          </a:xfrm>
          <a:prstGeom prst="rect">
            <a:avLst/>
          </a:prstGeom>
          <a:noFill/>
          <a:ln>
            <a:solidFill>
              <a:srgbClr val="1F2F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TextBox 7"/>
          <p:cNvSpPr txBox="1"/>
          <p:nvPr/>
        </p:nvSpPr>
        <p:spPr>
          <a:xfrm>
            <a:off x="2485034" y="1065159"/>
            <a:ext cx="7223126" cy="1107996"/>
          </a:xfrm>
          <a:prstGeom prst="rect">
            <a:avLst/>
          </a:prstGeom>
          <a:noFill/>
        </p:spPr>
        <p:txBody>
          <a:bodyPr wrap="square" rtlCol="0">
            <a:spAutoFit/>
          </a:bodyPr>
          <a:lstStyle/>
          <a:p>
            <a:pPr algn="dist"/>
            <a:r>
              <a:rPr lang="en-US" altLang="zh-CN" sz="6600" dirty="0">
                <a:solidFill>
                  <a:srgbClr val="1F2F50"/>
                </a:solidFill>
                <a:cs typeface="+mn-ea"/>
                <a:sym typeface="+mn-lt"/>
              </a:rPr>
              <a:t>RANPINTANG</a:t>
            </a:r>
            <a:endParaRPr lang="zh-CN" altLang="en-US" sz="6600" dirty="0">
              <a:solidFill>
                <a:srgbClr val="1F2F50"/>
              </a:solidFill>
              <a:cs typeface="+mn-ea"/>
              <a:sym typeface="+mn-lt"/>
            </a:endParaRPr>
          </a:p>
        </p:txBody>
      </p:sp>
      <p:sp>
        <p:nvSpPr>
          <p:cNvPr id="9" name="TextBox 8"/>
          <p:cNvSpPr txBox="1"/>
          <p:nvPr/>
        </p:nvSpPr>
        <p:spPr>
          <a:xfrm>
            <a:off x="3807648" y="2136568"/>
            <a:ext cx="4577898" cy="583565"/>
          </a:xfrm>
          <a:prstGeom prst="rect">
            <a:avLst/>
          </a:prstGeom>
          <a:noFill/>
        </p:spPr>
        <p:txBody>
          <a:bodyPr wrap="square" rtlCol="0">
            <a:spAutoFit/>
          </a:bodyPr>
          <a:lstStyle/>
          <a:p>
            <a:pPr algn="dist">
              <a:spcBef>
                <a:spcPct val="0"/>
              </a:spcBef>
              <a:spcAft>
                <a:spcPct val="0"/>
              </a:spcAft>
              <a:buFont typeface="Arial" panose="020B0604020202020204" pitchFamily="34" charset="0"/>
              <a:defRPr/>
            </a:pPr>
            <a:r>
              <a:rPr lang="en-US" altLang="zh-CN" sz="3200" dirty="0" smtClean="0">
                <a:solidFill>
                  <a:srgbClr val="1F2F50"/>
                </a:solidFill>
                <a:cs typeface="+mn-ea"/>
                <a:sym typeface="+mn-lt"/>
              </a:rPr>
              <a:t>11</a:t>
            </a:r>
            <a:r>
              <a:rPr lang="zh-CN" altLang="en-US" sz="3200" dirty="0" smtClean="0">
                <a:solidFill>
                  <a:srgbClr val="1F2F50"/>
                </a:solidFill>
                <a:cs typeface="+mn-ea"/>
                <a:sym typeface="+mn-lt"/>
              </a:rPr>
              <a:t>月学习总结介绍</a:t>
            </a:r>
            <a:endParaRPr lang="zh-CN" altLang="en-US" sz="3200" dirty="0" smtClean="0">
              <a:solidFill>
                <a:srgbClr val="1F2F50"/>
              </a:solidFill>
              <a:cs typeface="+mn-ea"/>
              <a:sym typeface="+mn-lt"/>
            </a:endParaRPr>
          </a:p>
        </p:txBody>
      </p:sp>
      <p:cxnSp>
        <p:nvCxnSpPr>
          <p:cNvPr id="10" name="直接连接符 9"/>
          <p:cNvCxnSpPr/>
          <p:nvPr/>
        </p:nvCxnSpPr>
        <p:spPr>
          <a:xfrm flipH="1">
            <a:off x="8625132" y="1970547"/>
            <a:ext cx="936104" cy="1152128"/>
          </a:xfrm>
          <a:prstGeom prst="line">
            <a:avLst/>
          </a:prstGeom>
          <a:noFill/>
          <a:ln w="9525">
            <a:solidFill>
              <a:srgbClr val="1F2F50">
                <a:alpha val="80000"/>
              </a:srgb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flipH="1">
            <a:off x="8630368" y="3137210"/>
            <a:ext cx="606592" cy="746575"/>
          </a:xfrm>
          <a:prstGeom prst="line">
            <a:avLst/>
          </a:prstGeom>
          <a:noFill/>
          <a:ln w="9525">
            <a:solidFill>
              <a:srgbClr val="1F2F50">
                <a:alpha val="80000"/>
              </a:srgb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2" name="直接连接符 11"/>
          <p:cNvCxnSpPr/>
          <p:nvPr/>
        </p:nvCxnSpPr>
        <p:spPr>
          <a:xfrm flipH="1">
            <a:off x="2784229" y="2145914"/>
            <a:ext cx="606592" cy="746575"/>
          </a:xfrm>
          <a:prstGeom prst="line">
            <a:avLst/>
          </a:prstGeom>
          <a:noFill/>
          <a:ln w="9525">
            <a:solidFill>
              <a:srgbClr val="1F2F50">
                <a:alpha val="80000"/>
              </a:srgb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flipH="1">
            <a:off x="2958773" y="2706161"/>
            <a:ext cx="534584" cy="657950"/>
          </a:xfrm>
          <a:prstGeom prst="line">
            <a:avLst/>
          </a:prstGeom>
          <a:noFill/>
          <a:ln w="9525">
            <a:solidFill>
              <a:srgbClr val="1F2F50">
                <a:alpha val="80000"/>
              </a:srgbClr>
            </a:solidFill>
          </a:ln>
        </p:spPr>
        <p:style>
          <a:lnRef idx="2">
            <a:schemeClr val="accent1">
              <a:shade val="50000"/>
            </a:schemeClr>
          </a:lnRef>
          <a:fillRef idx="1">
            <a:schemeClr val="accent1"/>
          </a:fillRef>
          <a:effectRef idx="0">
            <a:schemeClr val="accent1"/>
          </a:effectRef>
          <a:fontRef idx="minor">
            <a:schemeClr val="lt1"/>
          </a:fontRef>
        </p:style>
      </p:cxnSp>
      <p:sp>
        <p:nvSpPr>
          <p:cNvPr id="14" name="矩形 13"/>
          <p:cNvSpPr/>
          <p:nvPr/>
        </p:nvSpPr>
        <p:spPr>
          <a:xfrm>
            <a:off x="4224389" y="2672787"/>
            <a:ext cx="3780224" cy="784830"/>
          </a:xfrm>
          <a:prstGeom prst="rect">
            <a:avLst/>
          </a:prstGeom>
        </p:spPr>
        <p:txBody>
          <a:bodyPr wrap="square">
            <a:spAutoFit/>
          </a:bodyPr>
          <a:lstStyle/>
          <a:p>
            <a:pPr algn="ctr">
              <a:lnSpc>
                <a:spcPct val="150000"/>
              </a:lnSpc>
              <a:buClr>
                <a:srgbClr val="E7E6E6">
                  <a:lumMod val="10000"/>
                </a:srgbClr>
              </a:buClr>
              <a:defRPr/>
            </a:pPr>
            <a:r>
              <a:rPr lang="en-US" altLang="zh-CN" sz="1000" kern="0" dirty="0" smtClean="0">
                <a:solidFill>
                  <a:srgbClr val="1F2F50"/>
                </a:solidFill>
                <a:cs typeface="+mn-ea"/>
                <a:sym typeface="+mn-lt"/>
              </a:rPr>
              <a:t>Ran pin tang</a:t>
            </a:r>
            <a:r>
              <a:rPr lang="zh-CN" altLang="en-US" sz="1000" kern="0" dirty="0" smtClean="0">
                <a:solidFill>
                  <a:srgbClr val="1F2F50"/>
                </a:solidFill>
                <a:cs typeface="+mn-ea"/>
                <a:sym typeface="+mn-lt"/>
              </a:rPr>
              <a:t>，</a:t>
            </a:r>
            <a:r>
              <a:rPr lang="en-US" altLang="zh-CN" sz="1000" kern="0" dirty="0">
                <a:solidFill>
                  <a:srgbClr val="1F2F50"/>
                </a:solidFill>
                <a:cs typeface="+mn-ea"/>
                <a:sym typeface="+mn-lt"/>
              </a:rPr>
              <a:t>Focus on PPT optimization and </a:t>
            </a:r>
            <a:r>
              <a:rPr lang="en-US" altLang="zh-CN" sz="1000" kern="0" dirty="0" smtClean="0">
                <a:solidFill>
                  <a:srgbClr val="1F2F50"/>
                </a:solidFill>
                <a:cs typeface="+mn-ea"/>
                <a:sym typeface="+mn-lt"/>
              </a:rPr>
              <a:t>substitution</a:t>
            </a:r>
            <a:endParaRPr lang="en-US" altLang="zh-CN" sz="1000" kern="0" dirty="0" smtClean="0">
              <a:solidFill>
                <a:srgbClr val="1F2F50"/>
              </a:solidFill>
              <a:cs typeface="+mn-ea"/>
              <a:sym typeface="+mn-lt"/>
            </a:endParaRPr>
          </a:p>
          <a:p>
            <a:pPr algn="ctr">
              <a:lnSpc>
                <a:spcPct val="150000"/>
              </a:lnSpc>
              <a:buClr>
                <a:srgbClr val="E7E6E6">
                  <a:lumMod val="10000"/>
                </a:srgbClr>
              </a:buClr>
              <a:defRPr/>
            </a:pPr>
            <a:r>
              <a:rPr lang="en-US" altLang="zh-CN" sz="1000" kern="0" dirty="0" smtClean="0">
                <a:solidFill>
                  <a:srgbClr val="1F2F50"/>
                </a:solidFill>
                <a:cs typeface="+mn-ea"/>
                <a:sym typeface="+mn-lt"/>
              </a:rPr>
              <a:t> </a:t>
            </a:r>
            <a:r>
              <a:rPr lang="en-US" altLang="zh-CN" sz="1000" kern="0" dirty="0">
                <a:solidFill>
                  <a:srgbClr val="1F2F50"/>
                </a:solidFill>
                <a:cs typeface="+mn-ea"/>
                <a:sym typeface="+mn-lt"/>
              </a:rPr>
              <a:t>template customization, ingenuity </a:t>
            </a:r>
            <a:r>
              <a:rPr lang="en-US" altLang="zh-CN" sz="1000" kern="0" dirty="0" smtClean="0">
                <a:solidFill>
                  <a:srgbClr val="1F2F50"/>
                </a:solidFill>
                <a:cs typeface="+mn-ea"/>
                <a:sym typeface="+mn-lt"/>
              </a:rPr>
              <a:t>production</a:t>
            </a:r>
            <a:endParaRPr lang="en-US" altLang="zh-CN" sz="1000" kern="0" dirty="0" smtClean="0">
              <a:solidFill>
                <a:srgbClr val="1F2F50"/>
              </a:solidFill>
              <a:cs typeface="+mn-ea"/>
              <a:sym typeface="+mn-lt"/>
            </a:endParaRPr>
          </a:p>
          <a:p>
            <a:pPr algn="ctr">
              <a:lnSpc>
                <a:spcPct val="150000"/>
              </a:lnSpc>
              <a:buClr>
                <a:srgbClr val="E7E6E6">
                  <a:lumMod val="10000"/>
                </a:srgbClr>
              </a:buClr>
              <a:defRPr/>
            </a:pPr>
            <a:r>
              <a:rPr lang="en-US" altLang="zh-CN" sz="1000" kern="0" dirty="0" smtClean="0">
                <a:solidFill>
                  <a:srgbClr val="1F2F50"/>
                </a:solidFill>
                <a:cs typeface="+mn-ea"/>
                <a:sym typeface="+mn-lt"/>
              </a:rPr>
              <a:t>satisfy </a:t>
            </a:r>
            <a:r>
              <a:rPr lang="en-US" altLang="zh-CN" sz="1000" kern="0" dirty="0">
                <a:solidFill>
                  <a:srgbClr val="1F2F50"/>
                </a:solidFill>
                <a:cs typeface="+mn-ea"/>
                <a:sym typeface="+mn-lt"/>
              </a:rPr>
              <a:t>your </a:t>
            </a:r>
            <a:r>
              <a:rPr lang="en-US" altLang="zh-CN" sz="1000" kern="0" dirty="0" smtClean="0">
                <a:solidFill>
                  <a:srgbClr val="1F2F50"/>
                </a:solidFill>
                <a:cs typeface="+mn-ea"/>
                <a:sym typeface="+mn-lt"/>
              </a:rPr>
              <a:t>needs</a:t>
            </a:r>
            <a:endParaRPr lang="en-US" altLang="zh-CN" sz="1000" kern="0" dirty="0">
              <a:solidFill>
                <a:srgbClr val="1F2F50"/>
              </a:solidFill>
              <a:cs typeface="+mn-ea"/>
              <a:sym typeface="+mn-lt"/>
            </a:endParaRPr>
          </a:p>
        </p:txBody>
      </p:sp>
      <p:pic>
        <p:nvPicPr>
          <p:cNvPr id="15" name="Picture 2" descr="D:\安装程序\下载\PPT合集\NEW\RPT 000.png"/>
          <p:cNvPicPr>
            <a:picLocks noChangeAspect="1" noChangeArrowheads="1"/>
          </p:cNvPicPr>
          <p:nvPr/>
        </p:nvPicPr>
        <p:blipFill>
          <a:blip r:embed="rId2" cstate="email"/>
          <a:srcRect/>
          <a:stretch>
            <a:fillRect/>
          </a:stretch>
        </p:blipFill>
        <p:spPr bwMode="auto">
          <a:xfrm>
            <a:off x="5322443" y="5122077"/>
            <a:ext cx="1548310" cy="19994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amond(in)">
                                      <p:cBhvr>
                                        <p:cTn id="7" dur="500"/>
                                        <p:tgtEl>
                                          <p:spTgt spid="5"/>
                                        </p:tgtEl>
                                      </p:cBhvr>
                                    </p:animEffect>
                                  </p:childTnLst>
                                </p:cTn>
                              </p:par>
                            </p:childTnLst>
                          </p:cTn>
                        </p:par>
                        <p:par>
                          <p:cTn id="8" fill="hold">
                            <p:stCondLst>
                              <p:cond delay="500"/>
                            </p:stCondLst>
                            <p:childTnLst>
                              <p:par>
                                <p:cTn id="9" presetID="2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edge">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0" y="0"/>
            <a:ext cx="9628505" cy="583565"/>
          </a:xfrm>
          <a:prstGeom prst="rect">
            <a:avLst/>
          </a:prstGeom>
          <a:noFill/>
        </p:spPr>
        <p:txBody>
          <a:bodyPr wrap="square" rtlCol="0">
            <a:spAutoFit/>
          </a:bodyPr>
          <a:p>
            <a:pPr algn="just" fontAlgn="auto"/>
            <a:r>
              <a:rPr lang="en-US" altLang="zh-CN" sz="3200">
                <a:solidFill>
                  <a:schemeClr val="tx1"/>
                </a:solidFill>
                <a:cs typeface="+mn-ea"/>
                <a:sym typeface="+mn-lt"/>
              </a:rPr>
              <a:t>1</a:t>
            </a:r>
            <a:r>
              <a:rPr lang="en-US" altLang="zh-CN" sz="3200">
                <a:solidFill>
                  <a:srgbClr val="FF0000"/>
                </a:solidFill>
                <a:cs typeface="+mn-ea"/>
                <a:sym typeface="+mn-lt"/>
              </a:rPr>
              <a:t>1.12==&gt;JS</a:t>
            </a:r>
            <a:r>
              <a:rPr lang="zh-CN" altLang="en-US" sz="3200">
                <a:solidFill>
                  <a:srgbClr val="FF0000"/>
                </a:solidFill>
                <a:cs typeface="+mn-ea"/>
                <a:sym typeface="+mn-lt"/>
              </a:rPr>
              <a:t>执行</a:t>
            </a:r>
            <a:r>
              <a:rPr lang="en-US" altLang="zh-CN" sz="3200">
                <a:solidFill>
                  <a:srgbClr val="FF0000"/>
                </a:solidFill>
                <a:cs typeface="+mn-ea"/>
                <a:sym typeface="+mn-lt"/>
              </a:rPr>
              <a:t>/</a:t>
            </a:r>
            <a:r>
              <a:rPr lang="en-US" sz="3200">
                <a:solidFill>
                  <a:srgbClr val="FF0000"/>
                </a:solidFill>
                <a:cs typeface="+mn-ea"/>
                <a:sym typeface="+mn-lt"/>
              </a:rPr>
              <a:t>JS</a:t>
            </a:r>
            <a:r>
              <a:rPr lang="zh-CN" altLang="en-US" sz="3200">
                <a:solidFill>
                  <a:srgbClr val="FF0000"/>
                </a:solidFill>
                <a:cs typeface="+mn-ea"/>
                <a:sym typeface="+mn-lt"/>
              </a:rPr>
              <a:t>动画</a:t>
            </a:r>
            <a:r>
              <a:rPr lang="en-US" altLang="zh-CN" sz="3200">
                <a:solidFill>
                  <a:srgbClr val="FF0000"/>
                </a:solidFill>
                <a:cs typeface="+mn-ea"/>
                <a:sym typeface="+mn-lt"/>
              </a:rPr>
              <a:t>/</a:t>
            </a:r>
            <a:r>
              <a:rPr lang="zh-CN" sz="3200">
                <a:solidFill>
                  <a:srgbClr val="FF0000"/>
                </a:solidFill>
                <a:cs typeface="+mn-ea"/>
                <a:sym typeface="+mn-lt"/>
              </a:rPr>
              <a:t>浏览器渲染</a:t>
            </a:r>
            <a:endParaRPr lang="zh-CN" sz="3200">
              <a:solidFill>
                <a:srgbClr val="FF0000"/>
              </a:solidFill>
              <a:cs typeface="+mn-ea"/>
              <a:sym typeface="+mn-lt"/>
            </a:endParaRPr>
          </a:p>
        </p:txBody>
      </p:sp>
      <p:sp>
        <p:nvSpPr>
          <p:cNvPr id="13" name="文本框 12"/>
          <p:cNvSpPr txBox="1"/>
          <p:nvPr/>
        </p:nvSpPr>
        <p:spPr>
          <a:xfrm>
            <a:off x="0" y="779780"/>
            <a:ext cx="337312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rgbClr val="FF0000"/>
                </a:solidFill>
                <a:cs typeface="+mn-ea"/>
                <a:sym typeface="+mn-lt"/>
              </a:rPr>
              <a:t>3. </a:t>
            </a:r>
            <a:r>
              <a:rPr lang="zh-CN" sz="2400">
                <a:solidFill>
                  <a:srgbClr val="FF0000"/>
                </a:solidFill>
                <a:cs typeface="+mn-ea"/>
                <a:sym typeface="+mn-lt"/>
              </a:rPr>
              <a:t>浏览器渲染</a:t>
            </a:r>
            <a:endParaRPr lang="zh-CN" sz="2400" dirty="0">
              <a:solidFill>
                <a:srgbClr val="FF0000"/>
              </a:solidFill>
              <a:cs typeface="+mn-ea"/>
              <a:sym typeface="+mn-lt"/>
            </a:endParaRPr>
          </a:p>
        </p:txBody>
      </p:sp>
      <p:sp>
        <p:nvSpPr>
          <p:cNvPr id="5" name="文本框 4"/>
          <p:cNvSpPr txBox="1"/>
          <p:nvPr/>
        </p:nvSpPr>
        <p:spPr>
          <a:xfrm>
            <a:off x="1173480" y="1240155"/>
            <a:ext cx="8455025" cy="645160"/>
          </a:xfrm>
          <a:prstGeom prst="rect">
            <a:avLst/>
          </a:prstGeom>
          <a:noFill/>
        </p:spPr>
        <p:txBody>
          <a:bodyPr wrap="square" rtlCol="0" anchor="t">
            <a:spAutoFit/>
          </a:bodyPr>
          <a:p>
            <a:r>
              <a:rPr lang="zh-CN" altLang="en-US">
                <a:solidFill>
                  <a:srgbClr val="FF0000"/>
                </a:solidFill>
              </a:rPr>
              <a:t>原理：浏览器从接收请求来的数据(HTML/CSS/JS)等数据，然后解析，构建树，渲染布局，绘制，最后呈现到界面的过程</a:t>
            </a:r>
            <a:endParaRPr lang="zh-CN" altLang="en-US">
              <a:solidFill>
                <a:srgbClr val="FF0000"/>
              </a:solidFill>
            </a:endParaRPr>
          </a:p>
        </p:txBody>
      </p:sp>
      <p:sp>
        <p:nvSpPr>
          <p:cNvPr id="7" name="文本框 6"/>
          <p:cNvSpPr txBox="1"/>
          <p:nvPr/>
        </p:nvSpPr>
        <p:spPr>
          <a:xfrm>
            <a:off x="1173480" y="2096135"/>
            <a:ext cx="7872095" cy="1814830"/>
          </a:xfrm>
          <a:prstGeom prst="rect">
            <a:avLst/>
          </a:prstGeom>
          <a:noFill/>
        </p:spPr>
        <p:txBody>
          <a:bodyPr wrap="square" rtlCol="0" anchor="t">
            <a:spAutoFit/>
          </a:bodyPr>
          <a:p>
            <a:r>
              <a:rPr lang="zh-CN" altLang="en-US" sz="1600"/>
              <a:t>步骤：</a:t>
            </a:r>
            <a:endParaRPr lang="zh-CN" altLang="en-US" sz="1600"/>
          </a:p>
          <a:p>
            <a:r>
              <a:rPr lang="zh-CN" altLang="en-US" sz="1600"/>
              <a:t>  </a:t>
            </a:r>
            <a:r>
              <a:rPr lang="en-US" altLang="zh-CN" sz="1600"/>
              <a:t>1. </a:t>
            </a:r>
            <a:r>
              <a:rPr lang="zh-CN" altLang="en-US" sz="1600"/>
              <a:t>浏览器把HTML文档解析成</a:t>
            </a:r>
            <a:r>
              <a:rPr lang="zh-CN" altLang="en-US" sz="1600">
                <a:solidFill>
                  <a:srgbClr val="FF0000"/>
                </a:solidFill>
              </a:rPr>
              <a:t>DOM树</a:t>
            </a:r>
            <a:endParaRPr lang="zh-CN" altLang="en-US" sz="1600"/>
          </a:p>
          <a:p>
            <a:r>
              <a:rPr lang="en-US" altLang="zh-CN" sz="1600"/>
              <a:t>  2. 处理CSS标记，生成</a:t>
            </a:r>
            <a:r>
              <a:rPr lang="en-US" altLang="zh-CN" sz="1600">
                <a:solidFill>
                  <a:srgbClr val="FF0000"/>
                </a:solidFill>
              </a:rPr>
              <a:t>层叠样式表模型CSSOM(CSS Object Model)</a:t>
            </a:r>
            <a:endParaRPr lang="en-US" altLang="zh-CN" sz="1600">
              <a:solidFill>
                <a:srgbClr val="FF0000"/>
              </a:solidFill>
            </a:endParaRPr>
          </a:p>
          <a:p>
            <a:r>
              <a:rPr lang="en-US" altLang="zh-CN" sz="1600"/>
              <a:t>  3. 将CSSOM和DOM合并为</a:t>
            </a:r>
            <a:r>
              <a:rPr lang="en-US" altLang="zh-CN" sz="1600">
                <a:solidFill>
                  <a:srgbClr val="FF0000"/>
                </a:solidFill>
              </a:rPr>
              <a:t>渲染树（rendering tree）</a:t>
            </a:r>
            <a:r>
              <a:rPr lang="en-US" altLang="zh-CN" sz="1600"/>
              <a:t>,代表一系列将被渲染的对象</a:t>
            </a:r>
            <a:endParaRPr lang="en-US" altLang="zh-CN" sz="1600"/>
          </a:p>
          <a:p>
            <a:r>
              <a:rPr lang="en-US" altLang="zh-CN" sz="1600"/>
              <a:t>  4. 渲染树的每个元素包含的内容都是计算过的，称为布局layout，浏览器使用流式处理的方法，一次性绘制操作来布局所有的元素</a:t>
            </a:r>
            <a:endParaRPr lang="en-US" altLang="zh-CN" sz="1600"/>
          </a:p>
          <a:p>
            <a:r>
              <a:rPr lang="en-US" altLang="zh-CN" sz="1600"/>
              <a:t>  5. 将渲染树的每个节点绘制到屏幕上，这一步称</a:t>
            </a:r>
            <a:r>
              <a:rPr lang="en-US" altLang="zh-CN" sz="1600">
                <a:solidFill>
                  <a:srgbClr val="FF0000"/>
                </a:solidFill>
              </a:rPr>
              <a:t>为 painting</a:t>
            </a:r>
            <a:endParaRPr lang="en-US" altLang="zh-CN" sz="1600">
              <a:solidFill>
                <a:srgbClr val="FF0000"/>
              </a:solidFill>
            </a:endParaRPr>
          </a:p>
        </p:txBody>
      </p:sp>
      <p:pic>
        <p:nvPicPr>
          <p:cNvPr id="15" name="图片 14" descr="01"/>
          <p:cNvPicPr>
            <a:picLocks noChangeAspect="1"/>
          </p:cNvPicPr>
          <p:nvPr/>
        </p:nvPicPr>
        <p:blipFill>
          <a:blip r:embed="rId2"/>
          <a:stretch>
            <a:fillRect/>
          </a:stretch>
        </p:blipFill>
        <p:spPr>
          <a:xfrm>
            <a:off x="1173480" y="3910965"/>
            <a:ext cx="6120130" cy="2834640"/>
          </a:xfrm>
          <a:prstGeom prst="rect">
            <a:avLst/>
          </a:prstGeom>
        </p:spPr>
      </p:pic>
      <p:pic>
        <p:nvPicPr>
          <p:cNvPr id="17" name="图片 16" descr="02"/>
          <p:cNvPicPr>
            <a:picLocks noChangeAspect="1"/>
          </p:cNvPicPr>
          <p:nvPr/>
        </p:nvPicPr>
        <p:blipFill>
          <a:blip r:embed="rId3"/>
          <a:stretch>
            <a:fillRect/>
          </a:stretch>
        </p:blipFill>
        <p:spPr>
          <a:xfrm>
            <a:off x="7482205" y="3623310"/>
            <a:ext cx="4366260" cy="2958465"/>
          </a:xfrm>
          <a:prstGeom prst="rect">
            <a:avLst/>
          </a:prstGeom>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14" presetClass="entr" presetSubtype="5" fill="hold" grpId="1" nodeType="after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randombar(vertical)">
                                      <p:cBhvr>
                                        <p:cTn id="13"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3" grpId="0"/>
      <p:bldP spid="13" grpId="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17" name="文本框 16"/>
          <p:cNvSpPr txBox="1"/>
          <p:nvPr/>
        </p:nvSpPr>
        <p:spPr>
          <a:xfrm>
            <a:off x="0" y="0"/>
            <a:ext cx="9628505" cy="583565"/>
          </a:xfrm>
          <a:prstGeom prst="rect">
            <a:avLst/>
          </a:prstGeom>
          <a:noFill/>
        </p:spPr>
        <p:txBody>
          <a:bodyPr wrap="square" rtlCol="0">
            <a:spAutoFit/>
          </a:bodyPr>
          <a:p>
            <a:pPr algn="just" fontAlgn="auto"/>
            <a:r>
              <a:rPr lang="en-US" altLang="zh-CN" sz="3200">
                <a:solidFill>
                  <a:schemeClr val="tx1"/>
                </a:solidFill>
                <a:cs typeface="+mn-ea"/>
                <a:sym typeface="+mn-lt"/>
              </a:rPr>
              <a:t>11.13==&gt;</a:t>
            </a:r>
            <a:r>
              <a:rPr lang="zh-CN" sz="3200">
                <a:solidFill>
                  <a:schemeClr val="tx1"/>
                </a:solidFill>
                <a:cs typeface="+mn-ea"/>
                <a:sym typeface="+mn-lt"/>
              </a:rPr>
              <a:t>本地缓存（</a:t>
            </a:r>
            <a:r>
              <a:rPr lang="en-US" altLang="zh-CN" sz="3200">
                <a:solidFill>
                  <a:schemeClr val="tx1"/>
                </a:solidFill>
                <a:cs typeface="+mn-ea"/>
                <a:sym typeface="+mn-lt"/>
              </a:rPr>
              <a:t>WEB Storage</a:t>
            </a:r>
            <a:r>
              <a:rPr lang="zh-CN" sz="3200">
                <a:solidFill>
                  <a:schemeClr val="tx1"/>
                </a:solidFill>
                <a:cs typeface="+mn-ea"/>
                <a:sym typeface="+mn-lt"/>
              </a:rPr>
              <a:t>）</a:t>
            </a:r>
            <a:endParaRPr lang="zh-CN" sz="3200">
              <a:solidFill>
                <a:schemeClr val="tx1"/>
              </a:solidFill>
              <a:cs typeface="+mn-ea"/>
              <a:sym typeface="+mn-lt"/>
            </a:endParaRPr>
          </a:p>
        </p:txBody>
      </p:sp>
      <p:sp>
        <p:nvSpPr>
          <p:cNvPr id="22" name="文本框 21"/>
          <p:cNvSpPr txBox="1"/>
          <p:nvPr/>
        </p:nvSpPr>
        <p:spPr>
          <a:xfrm>
            <a:off x="502285" y="583565"/>
            <a:ext cx="10995660" cy="2430145"/>
          </a:xfrm>
          <a:prstGeom prst="rect">
            <a:avLst/>
          </a:prstGeom>
          <a:noFill/>
        </p:spPr>
        <p:txBody>
          <a:bodyPr wrap="square" rtlCol="0" anchor="t">
            <a:spAutoFit/>
          </a:bodyPr>
          <a:p>
            <a:r>
              <a:rPr lang="zh-CN" altLang="en-US" sz="1600"/>
              <a:t>1. </a:t>
            </a:r>
            <a:r>
              <a:rPr lang="zh-CN" altLang="en-US" sz="1600">
                <a:solidFill>
                  <a:srgbClr val="FF0000"/>
                </a:solidFill>
              </a:rPr>
              <a:t>前端所有的资源都是静态资源</a:t>
            </a:r>
            <a:endParaRPr lang="zh-CN" altLang="en-US" sz="1600">
              <a:solidFill>
                <a:srgbClr val="FF0000"/>
              </a:solidFill>
            </a:endParaRPr>
          </a:p>
          <a:p>
            <a:r>
              <a:rPr lang="zh-CN" altLang="en-US" sz="1600"/>
              <a:t>2. 前端所有的静态资源都是从</a:t>
            </a:r>
            <a:r>
              <a:rPr lang="zh-CN" altLang="en-US" sz="1600">
                <a:solidFill>
                  <a:srgbClr val="FF0000"/>
                </a:solidFill>
              </a:rPr>
              <a:t>后台请求过来的</a:t>
            </a:r>
            <a:r>
              <a:rPr lang="zh-CN" altLang="en-US" sz="1600"/>
              <a:t>，</a:t>
            </a:r>
            <a:endParaRPr lang="zh-CN" altLang="en-US" sz="1600"/>
          </a:p>
          <a:p>
            <a:r>
              <a:rPr lang="zh-CN" altLang="en-US" sz="1600"/>
              <a:t>304状态码：是在一定时间内，数据内容不发生变化，则缓存下来，返回304，每次都向服务器请求，获取最新数据，然后浏览器解析并渲染界面</a:t>
            </a:r>
            <a:endParaRPr lang="zh-CN" altLang="en-US" sz="1600"/>
          </a:p>
          <a:p>
            <a:pPr fontAlgn="auto">
              <a:lnSpc>
                <a:spcPct val="150000"/>
              </a:lnSpc>
            </a:pPr>
            <a:r>
              <a:rPr lang="zh-CN" altLang="en-US" sz="1600"/>
              <a:t>3. Connection:keep-alive-&gt; Connection：保持连接状态， 数据发送结束时断开连接，keep-alive:前端缓存</a:t>
            </a:r>
            <a:endParaRPr lang="zh-CN" altLang="en-US" sz="1600"/>
          </a:p>
          <a:p>
            <a:r>
              <a:rPr lang="zh-CN" altLang="en-US" sz="1600"/>
              <a:t>Vue中：keep-alive，缓存组件(缓存页面/js/css/图片/数据等)</a:t>
            </a:r>
            <a:endParaRPr lang="zh-CN" altLang="en-US" sz="1600"/>
          </a:p>
          <a:p>
            <a:r>
              <a:rPr lang="zh-CN" altLang="en-US" sz="1600"/>
              <a:t>4. cache：前后端交互时，缓存的字段</a:t>
            </a:r>
            <a:endParaRPr lang="zh-CN" altLang="en-US" sz="1600"/>
          </a:p>
          <a:p>
            <a:r>
              <a:rPr lang="zh-CN" altLang="en-US" sz="1600"/>
              <a:t>5. </a:t>
            </a:r>
            <a:r>
              <a:rPr lang="zh-CN" altLang="en-US" sz="1600">
                <a:solidFill>
                  <a:srgbClr val="FF0000"/>
                </a:solidFill>
              </a:rPr>
              <a:t>阻止浏览器缓存：使用时间戳，随机数，hash值，JWT（Json web token）令牌，版本号，实时更新的变量，字符串拼接的方式加到服务器地址最后面</a:t>
            </a:r>
            <a:endParaRPr lang="zh-CN" altLang="en-US" sz="1600">
              <a:solidFill>
                <a:srgbClr val="FF0000"/>
              </a:solidFill>
            </a:endParaRPr>
          </a:p>
        </p:txBody>
      </p:sp>
      <p:sp>
        <p:nvSpPr>
          <p:cNvPr id="25" name="文本框 24"/>
          <p:cNvSpPr txBox="1"/>
          <p:nvPr/>
        </p:nvSpPr>
        <p:spPr>
          <a:xfrm>
            <a:off x="502285" y="3159125"/>
            <a:ext cx="10905490" cy="2306955"/>
          </a:xfrm>
          <a:prstGeom prst="rect">
            <a:avLst/>
          </a:prstGeom>
          <a:noFill/>
        </p:spPr>
        <p:txBody>
          <a:bodyPr wrap="square" rtlCol="0" anchor="t">
            <a:spAutoFit/>
          </a:bodyPr>
          <a:p>
            <a:r>
              <a:rPr lang="zh-CN" altLang="en-US" sz="1600"/>
              <a:t>本地缓存(WEB Storage)：</a:t>
            </a:r>
            <a:endParaRPr lang="zh-CN" altLang="en-US" sz="1600"/>
          </a:p>
          <a:p>
            <a:r>
              <a:rPr lang="en-US" altLang="zh-CN" sz="1600"/>
              <a:t>	</a:t>
            </a:r>
            <a:r>
              <a:rPr lang="zh-CN" altLang="en-US" sz="1600">
                <a:solidFill>
                  <a:srgbClr val="FF0000"/>
                </a:solidFill>
              </a:rPr>
              <a:t>localStorage():</a:t>
            </a:r>
            <a:r>
              <a:rPr lang="zh-CN" altLang="en-US" sz="1600"/>
              <a:t>长期缓存，只要不手动清除，数据一直存在，不和后台交互，储存数据的方式：字符串，序列化，每条数据最大容量5M,可以存20条，100M</a:t>
            </a:r>
            <a:r>
              <a:rPr lang="en-US" altLang="zh-CN" sz="1600"/>
              <a:t>	</a:t>
            </a:r>
            <a:endParaRPr lang="en-US" altLang="zh-CN" sz="1600"/>
          </a:p>
          <a:p>
            <a:pPr fontAlgn="auto">
              <a:lnSpc>
                <a:spcPct val="150000"/>
              </a:lnSpc>
            </a:pPr>
            <a:r>
              <a:rPr lang="en-US" altLang="zh-CN" sz="1600"/>
              <a:t>	</a:t>
            </a:r>
            <a:r>
              <a:rPr lang="zh-CN" altLang="en-US" sz="1600">
                <a:solidFill>
                  <a:srgbClr val="FF0000"/>
                </a:solidFill>
              </a:rPr>
              <a:t>sessionStorage():</a:t>
            </a:r>
            <a:r>
              <a:rPr lang="zh-CN" altLang="en-US" sz="1600"/>
              <a:t>会话缓存，打开浏览器则缓存，关闭浏览器，则消失。不和后台进行交互，存储数据的格式：存字符串，序列化，每条数据最大容量5M,可以存20条，100M</a:t>
            </a:r>
            <a:r>
              <a:rPr lang="en-US" altLang="zh-CN" sz="1600"/>
              <a:t>	</a:t>
            </a:r>
            <a:endParaRPr lang="en-US" altLang="zh-CN" sz="1600"/>
          </a:p>
          <a:p>
            <a:r>
              <a:rPr lang="en-US" altLang="zh-CN" sz="1600"/>
              <a:t>	</a:t>
            </a:r>
            <a:r>
              <a:rPr lang="zh-CN" altLang="en-US" sz="1600">
                <a:solidFill>
                  <a:srgbClr val="FF0000"/>
                </a:solidFill>
              </a:rPr>
              <a:t>cookies</a:t>
            </a:r>
            <a:r>
              <a:rPr lang="zh-CN" altLang="en-US" sz="1600"/>
              <a:t>:本地缓存，可以设置数据的有效期限，一条数据最大容量为4KB，和服务器进行交互</a:t>
            </a:r>
            <a:endParaRPr lang="zh-CN" altLang="en-US" sz="1600"/>
          </a:p>
          <a:p>
            <a:r>
              <a:rPr lang="en-US" altLang="zh-CN" sz="1600"/>
              <a:t>	</a:t>
            </a:r>
            <a:r>
              <a:rPr lang="zh-CN" altLang="en-US" sz="1600"/>
              <a:t>IndexDB</a:t>
            </a:r>
            <a:endParaRPr lang="zh-CN" altLang="en-US" sz="1600"/>
          </a:p>
          <a:p>
            <a:r>
              <a:rPr lang="en-US" altLang="zh-CN" sz="1600"/>
              <a:t>	</a:t>
            </a:r>
            <a:r>
              <a:rPr lang="zh-CN" altLang="en-US" sz="1600"/>
              <a:t>Web SQL</a:t>
            </a:r>
            <a:endParaRPr lang="zh-CN" altLang="en-US" sz="1600"/>
          </a:p>
        </p:txBody>
      </p:sp>
      <p:sp>
        <p:nvSpPr>
          <p:cNvPr id="26" name="文本框 25"/>
          <p:cNvSpPr txBox="1"/>
          <p:nvPr/>
        </p:nvSpPr>
        <p:spPr>
          <a:xfrm>
            <a:off x="502285" y="5466080"/>
            <a:ext cx="10424795" cy="1198880"/>
          </a:xfrm>
          <a:prstGeom prst="rect">
            <a:avLst/>
          </a:prstGeom>
          <a:noFill/>
        </p:spPr>
        <p:txBody>
          <a:bodyPr wrap="square" rtlCol="0" anchor="t">
            <a:spAutoFit/>
          </a:bodyPr>
          <a:p>
            <a:r>
              <a:rPr lang="zh-CN" altLang="en-US" sz="1600">
                <a:solidFill>
                  <a:srgbClr val="FF0000"/>
                </a:solidFill>
                <a:sym typeface="+mn-ea"/>
              </a:rPr>
              <a:t>setItem(_name,_data)</a:t>
            </a:r>
            <a:r>
              <a:rPr lang="zh-CN" altLang="en-US" sz="1600">
                <a:sym typeface="+mn-ea"/>
              </a:rPr>
              <a:t>:在本地存数据，_name是存储名，_data是需要存储的数据</a:t>
            </a:r>
            <a:r>
              <a:rPr lang="zh-CN" altLang="en-US" sz="1600">
                <a:solidFill>
                  <a:srgbClr val="FF0000"/>
                </a:solidFill>
                <a:sym typeface="+mn-ea"/>
              </a:rPr>
              <a:t>【序列化之后的】</a:t>
            </a:r>
            <a:endParaRPr lang="zh-CN" altLang="en-US" sz="1600"/>
          </a:p>
          <a:p>
            <a:r>
              <a:rPr lang="zh-CN" altLang="en-US" sz="1600">
                <a:solidFill>
                  <a:srgbClr val="FF0000"/>
                </a:solidFill>
                <a:sym typeface="+mn-ea"/>
              </a:rPr>
              <a:t>getItem(_name)</a:t>
            </a:r>
            <a:r>
              <a:rPr lang="zh-CN" altLang="en-US" sz="1600">
                <a:sym typeface="+mn-ea"/>
              </a:rPr>
              <a:t>:获取本地数据，_name是数据名</a:t>
            </a:r>
            <a:endParaRPr lang="zh-CN" altLang="en-US" sz="1600"/>
          </a:p>
          <a:p>
            <a:r>
              <a:rPr lang="zh-CN" altLang="en-US" sz="1600">
                <a:solidFill>
                  <a:srgbClr val="FF0000"/>
                </a:solidFill>
                <a:sym typeface="+mn-ea"/>
              </a:rPr>
              <a:t>removeItem()</a:t>
            </a:r>
            <a:r>
              <a:rPr lang="zh-CN" altLang="en-US" sz="1600">
                <a:sym typeface="+mn-ea"/>
              </a:rPr>
              <a:t>:删除本地缓存，只能一次删除一条</a:t>
            </a:r>
            <a:endParaRPr lang="zh-CN" altLang="en-US" sz="1600"/>
          </a:p>
          <a:p>
            <a:pPr fontAlgn="auto">
              <a:lnSpc>
                <a:spcPct val="150000"/>
              </a:lnSpc>
            </a:pPr>
            <a:r>
              <a:rPr lang="zh-CN" altLang="en-US" sz="1600">
                <a:solidFill>
                  <a:srgbClr val="FF0000"/>
                </a:solidFill>
                <a:sym typeface="+mn-ea"/>
              </a:rPr>
              <a:t>clear():删除全部本地数据</a:t>
            </a:r>
            <a:endParaRPr lang="zh-CN" altLang="en-US" sz="1600">
              <a:solidFill>
                <a:srgbClr val="FF0000"/>
              </a:solidFill>
              <a:sym typeface="+mn-ea"/>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17" name="文本框 16"/>
          <p:cNvSpPr txBox="1"/>
          <p:nvPr/>
        </p:nvSpPr>
        <p:spPr>
          <a:xfrm>
            <a:off x="0" y="0"/>
            <a:ext cx="9628505" cy="583565"/>
          </a:xfrm>
          <a:prstGeom prst="rect">
            <a:avLst/>
          </a:prstGeom>
          <a:noFill/>
        </p:spPr>
        <p:txBody>
          <a:bodyPr wrap="square" rtlCol="0">
            <a:spAutoFit/>
          </a:bodyPr>
          <a:p>
            <a:pPr algn="just" fontAlgn="auto"/>
            <a:r>
              <a:rPr lang="en-US" altLang="zh-CN" sz="3200">
                <a:solidFill>
                  <a:schemeClr val="tx1"/>
                </a:solidFill>
                <a:cs typeface="+mn-ea"/>
                <a:sym typeface="+mn-lt"/>
              </a:rPr>
              <a:t>11.16==&gt;</a:t>
            </a:r>
            <a:r>
              <a:rPr lang="en-US" sz="3200">
                <a:solidFill>
                  <a:schemeClr val="tx1"/>
                </a:solidFill>
                <a:cs typeface="+mn-ea"/>
                <a:sym typeface="+mn-lt"/>
              </a:rPr>
              <a:t>Cookie</a:t>
            </a:r>
            <a:r>
              <a:rPr lang="zh-CN" altLang="en-US" sz="3200">
                <a:solidFill>
                  <a:schemeClr val="tx1"/>
                </a:solidFill>
                <a:cs typeface="+mn-ea"/>
                <a:sym typeface="+mn-lt"/>
              </a:rPr>
              <a:t>缓存</a:t>
            </a:r>
            <a:endParaRPr lang="zh-CN" altLang="en-US" sz="3200">
              <a:solidFill>
                <a:schemeClr val="tx1"/>
              </a:solidFill>
              <a:cs typeface="+mn-ea"/>
              <a:sym typeface="+mn-lt"/>
            </a:endParaRPr>
          </a:p>
        </p:txBody>
      </p:sp>
      <p:sp>
        <p:nvSpPr>
          <p:cNvPr id="6" name="文本框 5"/>
          <p:cNvSpPr txBox="1"/>
          <p:nvPr/>
        </p:nvSpPr>
        <p:spPr>
          <a:xfrm>
            <a:off x="1206500" y="583565"/>
            <a:ext cx="10316845" cy="2030095"/>
          </a:xfrm>
          <a:prstGeom prst="rect">
            <a:avLst/>
          </a:prstGeom>
          <a:noFill/>
        </p:spPr>
        <p:txBody>
          <a:bodyPr wrap="square" rtlCol="0" anchor="t">
            <a:spAutoFit/>
          </a:bodyPr>
          <a:p>
            <a:pPr algn="l"/>
            <a:r>
              <a:rPr lang="zh-CN" altLang="en-US"/>
              <a:t>特点：</a:t>
            </a:r>
            <a:r>
              <a:rPr lang="en-US" altLang="zh-CN"/>
              <a:t>	</a:t>
            </a:r>
            <a:endParaRPr lang="en-US" altLang="zh-CN"/>
          </a:p>
          <a:p>
            <a:pPr algn="l"/>
            <a:r>
              <a:rPr lang="en-US" altLang="zh-CN"/>
              <a:t>	</a:t>
            </a:r>
            <a:r>
              <a:rPr lang="zh-CN" altLang="en-US"/>
              <a:t>1. 多用于电商网站，储存用户信息</a:t>
            </a:r>
            <a:endParaRPr lang="zh-CN" altLang="en-US"/>
          </a:p>
          <a:p>
            <a:pPr algn="l"/>
            <a:r>
              <a:rPr lang="en-US" altLang="zh-CN"/>
              <a:t>	</a:t>
            </a:r>
            <a:r>
              <a:rPr lang="zh-CN" altLang="en-US"/>
              <a:t>2. cookie，是document对象的API，用于浏览器储存</a:t>
            </a:r>
            <a:endParaRPr lang="zh-CN" altLang="en-US"/>
          </a:p>
          <a:p>
            <a:pPr algn="l"/>
            <a:r>
              <a:rPr lang="en-US" altLang="zh-CN"/>
              <a:t>	</a:t>
            </a:r>
            <a:r>
              <a:rPr lang="zh-CN" altLang="en-US"/>
              <a:t>3. 储存大小</a:t>
            </a:r>
            <a:r>
              <a:rPr lang="zh-CN" altLang="en-US">
                <a:solidFill>
                  <a:srgbClr val="FF0000"/>
                </a:solidFill>
              </a:rPr>
              <a:t>为4kb</a:t>
            </a:r>
            <a:r>
              <a:rPr lang="zh-CN" altLang="en-US"/>
              <a:t>，和服务器</a:t>
            </a:r>
            <a:r>
              <a:rPr lang="zh-CN" altLang="en-US">
                <a:solidFill>
                  <a:srgbClr val="FF0000"/>
                </a:solidFill>
              </a:rPr>
              <a:t>进行交互</a:t>
            </a:r>
            <a:endParaRPr lang="zh-CN" altLang="en-US"/>
          </a:p>
          <a:p>
            <a:pPr algn="l"/>
            <a:r>
              <a:rPr lang="en-US" altLang="zh-CN"/>
              <a:t>	</a:t>
            </a:r>
            <a:r>
              <a:rPr lang="zh-CN" altLang="en-US"/>
              <a:t>4. </a:t>
            </a:r>
            <a:r>
              <a:rPr lang="zh-CN" altLang="en-US">
                <a:solidFill>
                  <a:srgbClr val="FF0000"/>
                </a:solidFill>
              </a:rPr>
              <a:t>存的是字符串，</a:t>
            </a:r>
            <a:r>
              <a:rPr lang="zh-CN" altLang="en-US"/>
              <a:t>主要配合序列化和反序列化进行储存/获取数据</a:t>
            </a:r>
            <a:endParaRPr lang="zh-CN" altLang="en-US"/>
          </a:p>
          <a:p>
            <a:pPr algn="l"/>
            <a:r>
              <a:rPr lang="en-US" altLang="zh-CN"/>
              <a:t>	</a:t>
            </a:r>
            <a:r>
              <a:rPr lang="zh-CN" altLang="en-US"/>
              <a:t>5. 删除数据，主要是设置当前商品或者用户信息</a:t>
            </a:r>
            <a:r>
              <a:rPr lang="zh-CN" altLang="en-US">
                <a:solidFill>
                  <a:srgbClr val="FF0000"/>
                </a:solidFill>
              </a:rPr>
              <a:t>的过期时间</a:t>
            </a:r>
            <a:endParaRPr lang="zh-CN" altLang="en-US">
              <a:solidFill>
                <a:srgbClr val="FF0000"/>
              </a:solidFill>
            </a:endParaRPr>
          </a:p>
          <a:p>
            <a:pPr algn="l"/>
            <a:r>
              <a:rPr lang="en-US" altLang="zh-CN"/>
              <a:t>	</a:t>
            </a:r>
            <a:r>
              <a:rPr lang="zh-CN" altLang="en-US"/>
              <a:t>6. </a:t>
            </a:r>
            <a:r>
              <a:rPr lang="zh-CN" altLang="en-US">
                <a:solidFill>
                  <a:srgbClr val="FF0000"/>
                </a:solidFill>
              </a:rPr>
              <a:t>cookie是需要开发者封装 </a:t>
            </a:r>
            <a:r>
              <a:rPr lang="zh-CN" altLang="en-US"/>
              <a:t>            </a:t>
            </a:r>
            <a:endParaRPr lang="zh-CN" altLang="en-US"/>
          </a:p>
        </p:txBody>
      </p:sp>
      <p:pic>
        <p:nvPicPr>
          <p:cNvPr id="8" name="图片 7"/>
          <p:cNvPicPr>
            <a:picLocks noChangeAspect="1"/>
          </p:cNvPicPr>
          <p:nvPr/>
        </p:nvPicPr>
        <p:blipFill>
          <a:blip r:embed="rId2"/>
          <a:stretch>
            <a:fillRect/>
          </a:stretch>
        </p:blipFill>
        <p:spPr>
          <a:xfrm>
            <a:off x="3096895" y="3058160"/>
            <a:ext cx="6274435" cy="3704590"/>
          </a:xfrm>
          <a:prstGeom prst="rect">
            <a:avLst/>
          </a:prstGeom>
        </p:spPr>
      </p:pic>
      <p:sp>
        <p:nvSpPr>
          <p:cNvPr id="9" name="文本框 8"/>
          <p:cNvSpPr txBox="1"/>
          <p:nvPr/>
        </p:nvSpPr>
        <p:spPr>
          <a:xfrm>
            <a:off x="1206500" y="2613660"/>
            <a:ext cx="10568940" cy="368300"/>
          </a:xfrm>
          <a:prstGeom prst="rect">
            <a:avLst/>
          </a:prstGeom>
          <a:noFill/>
        </p:spPr>
        <p:txBody>
          <a:bodyPr wrap="square" rtlCol="0" anchor="t">
            <a:spAutoFit/>
          </a:bodyPr>
          <a:p>
            <a:pPr indent="0" algn="just" fontAlgn="base">
              <a:lnSpc>
                <a:spcPct val="100000"/>
              </a:lnSpc>
              <a:buFont typeface="Arial" panose="020B0604020202020204" pitchFamily="34" charset="0"/>
              <a:buNone/>
            </a:pPr>
            <a:r>
              <a:rPr lang="zh-CN" altLang="en-US">
                <a:solidFill>
                  <a:srgbClr val="FF0000"/>
                </a:solidFill>
                <a:sym typeface="+mn-ea"/>
              </a:rPr>
              <a:t>document.cookie = "name=value[;domain=域名][;path=path-to-</a:t>
            </a:r>
            <a:r>
              <a:rPr lang="zh-CN" altLang="en-US">
                <a:solidFill>
                  <a:srgbClr val="FF0000"/>
                </a:solidFill>
                <a:sym typeface="+mn-ea"/>
              </a:rPr>
              <a:t>source][;expires=date][;secure]";</a:t>
            </a:r>
            <a:r>
              <a:rPr lang="zh-CN" altLang="en-US">
                <a:solidFill>
                  <a:srgbClr val="FF0000"/>
                </a:solidFill>
                <a:sym typeface="+mn-ea"/>
              </a:rPr>
              <a:t> </a:t>
            </a:r>
            <a:endParaRPr lang="zh-CN" altLang="en-US">
              <a:solidFill>
                <a:srgbClr val="FF0000"/>
              </a:solidFill>
              <a:sym typeface="+mn-ea"/>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10" name="文本框 9"/>
          <p:cNvSpPr txBox="1"/>
          <p:nvPr/>
        </p:nvSpPr>
        <p:spPr>
          <a:xfrm>
            <a:off x="0" y="0"/>
            <a:ext cx="9628505" cy="583565"/>
          </a:xfrm>
          <a:prstGeom prst="rect">
            <a:avLst/>
          </a:prstGeom>
          <a:noFill/>
        </p:spPr>
        <p:txBody>
          <a:bodyPr wrap="square" rtlCol="0">
            <a:spAutoFit/>
          </a:bodyPr>
          <a:p>
            <a:pPr algn="just" fontAlgn="auto"/>
            <a:r>
              <a:rPr lang="en-US" altLang="zh-CN" sz="3200">
                <a:solidFill>
                  <a:schemeClr val="tx1"/>
                </a:solidFill>
                <a:cs typeface="+mn-ea"/>
                <a:sym typeface="+mn-lt"/>
              </a:rPr>
              <a:t>11.19==&gt;</a:t>
            </a:r>
            <a:r>
              <a:rPr lang="zh-CN" altLang="en-US" sz="3200">
                <a:solidFill>
                  <a:schemeClr val="tx1"/>
                </a:solidFill>
                <a:cs typeface="+mn-ea"/>
                <a:sym typeface="+mn-lt"/>
              </a:rPr>
              <a:t>强缓存</a:t>
            </a:r>
            <a:r>
              <a:rPr lang="en-US" altLang="zh-CN" sz="3200">
                <a:solidFill>
                  <a:schemeClr val="tx1"/>
                </a:solidFill>
                <a:cs typeface="+mn-ea"/>
                <a:sym typeface="+mn-lt"/>
              </a:rPr>
              <a:t>/</a:t>
            </a:r>
            <a:r>
              <a:rPr lang="zh-CN" sz="3200">
                <a:solidFill>
                  <a:schemeClr val="tx1"/>
                </a:solidFill>
                <a:cs typeface="+mn-ea"/>
                <a:sym typeface="+mn-lt"/>
              </a:rPr>
              <a:t>协商缓存</a:t>
            </a:r>
            <a:r>
              <a:rPr lang="en-US" altLang="zh-CN" sz="3200">
                <a:solidFill>
                  <a:schemeClr val="tx1"/>
                </a:solidFill>
                <a:cs typeface="+mn-ea"/>
                <a:sym typeface="+mn-lt"/>
              </a:rPr>
              <a:t>/</a:t>
            </a:r>
            <a:r>
              <a:rPr lang="zh-CN" sz="3200">
                <a:cs typeface="+mn-ea"/>
                <a:sym typeface="+mn-lt"/>
              </a:rPr>
              <a:t>服务端字段</a:t>
            </a:r>
            <a:r>
              <a:rPr lang="en-US" altLang="zh-CN" sz="3200">
                <a:cs typeface="+mn-ea"/>
                <a:sym typeface="+mn-lt"/>
              </a:rPr>
              <a:t>/</a:t>
            </a:r>
            <a:r>
              <a:rPr lang="zh-CN" sz="3200">
                <a:solidFill>
                  <a:schemeClr val="tx1"/>
                </a:solidFill>
                <a:cs typeface="+mn-ea"/>
                <a:sym typeface="+mn-lt"/>
              </a:rPr>
              <a:t>函数</a:t>
            </a:r>
            <a:endParaRPr lang="zh-CN" sz="3200">
              <a:solidFill>
                <a:schemeClr val="tx1"/>
              </a:solidFill>
              <a:cs typeface="+mn-ea"/>
              <a:sym typeface="+mn-lt"/>
            </a:endParaRPr>
          </a:p>
        </p:txBody>
      </p:sp>
      <p:sp>
        <p:nvSpPr>
          <p:cNvPr id="11" name="文本框 10"/>
          <p:cNvSpPr txBox="1"/>
          <p:nvPr/>
        </p:nvSpPr>
        <p:spPr>
          <a:xfrm>
            <a:off x="0" y="797560"/>
            <a:ext cx="218059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1. </a:t>
            </a:r>
            <a:r>
              <a:rPr lang="zh-CN" sz="2400">
                <a:solidFill>
                  <a:schemeClr val="tx1"/>
                </a:solidFill>
                <a:cs typeface="+mn-ea"/>
                <a:sym typeface="+mn-lt"/>
              </a:rPr>
              <a:t>强缓存</a:t>
            </a:r>
            <a:endParaRPr lang="zh-CN" sz="2400" dirty="0">
              <a:solidFill>
                <a:schemeClr val="tx1"/>
              </a:solidFill>
              <a:cs typeface="+mn-ea"/>
              <a:sym typeface="+mn-lt"/>
            </a:endParaRPr>
          </a:p>
        </p:txBody>
      </p:sp>
      <p:sp>
        <p:nvSpPr>
          <p:cNvPr id="12" name="文本框 11"/>
          <p:cNvSpPr txBox="1"/>
          <p:nvPr/>
        </p:nvSpPr>
        <p:spPr>
          <a:xfrm>
            <a:off x="0" y="3199130"/>
            <a:ext cx="337312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2. </a:t>
            </a:r>
            <a:r>
              <a:rPr lang="zh-CN" sz="2400">
                <a:solidFill>
                  <a:schemeClr val="tx1"/>
                </a:solidFill>
                <a:cs typeface="+mn-ea"/>
                <a:sym typeface="+mn-lt"/>
              </a:rPr>
              <a:t>协商缓存</a:t>
            </a:r>
            <a:endParaRPr lang="zh-CN" sz="2400" dirty="0">
              <a:solidFill>
                <a:schemeClr val="tx1"/>
              </a:solidFill>
              <a:cs typeface="+mn-ea"/>
              <a:sym typeface="+mn-lt"/>
            </a:endParaRPr>
          </a:p>
        </p:txBody>
      </p:sp>
      <p:sp>
        <p:nvSpPr>
          <p:cNvPr id="13" name="文本框 12"/>
          <p:cNvSpPr txBox="1"/>
          <p:nvPr/>
        </p:nvSpPr>
        <p:spPr>
          <a:xfrm>
            <a:off x="0" y="5545455"/>
            <a:ext cx="337312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3. </a:t>
            </a:r>
            <a:r>
              <a:rPr lang="zh-CN" sz="2400">
                <a:solidFill>
                  <a:schemeClr val="tx1"/>
                </a:solidFill>
                <a:cs typeface="+mn-ea"/>
                <a:sym typeface="+mn-lt"/>
              </a:rPr>
              <a:t>服务端字段</a:t>
            </a:r>
            <a:endParaRPr lang="zh-CN" sz="2400" dirty="0">
              <a:solidFill>
                <a:schemeClr val="tx1"/>
              </a:solidFill>
              <a:cs typeface="+mn-ea"/>
              <a:sym typeface="+mn-lt"/>
            </a:endParaRPr>
          </a:p>
        </p:txBody>
      </p:sp>
      <p:sp>
        <p:nvSpPr>
          <p:cNvPr id="2" name="文本框 1"/>
          <p:cNvSpPr txBox="1"/>
          <p:nvPr/>
        </p:nvSpPr>
        <p:spPr>
          <a:xfrm>
            <a:off x="1301750" y="1329055"/>
            <a:ext cx="7331075" cy="1814830"/>
          </a:xfrm>
          <a:prstGeom prst="rect">
            <a:avLst/>
          </a:prstGeom>
          <a:noFill/>
        </p:spPr>
        <p:txBody>
          <a:bodyPr wrap="square" rtlCol="0" anchor="t">
            <a:spAutoFit/>
          </a:bodyPr>
          <a:p>
            <a:r>
              <a:rPr lang="zh-CN" altLang="en-US" sz="1600"/>
              <a:t>特点：</a:t>
            </a:r>
            <a:endParaRPr lang="en-US" altLang="zh-CN" sz="1600"/>
          </a:p>
          <a:p>
            <a:r>
              <a:rPr lang="en-US" altLang="zh-CN" sz="1600"/>
              <a:t>  1. </a:t>
            </a:r>
            <a:r>
              <a:rPr lang="zh-CN" altLang="en-US" sz="1600"/>
              <a:t>直接从服务器缓存到本地，之后不和服务器交互，数据需要时，直接从本地获取</a:t>
            </a:r>
            <a:endParaRPr lang="zh-CN" altLang="en-US" sz="1600"/>
          </a:p>
          <a:p>
            <a:r>
              <a:rPr lang="en-US" altLang="zh-CN" sz="1600"/>
              <a:t>  2. </a:t>
            </a:r>
            <a:r>
              <a:rPr lang="zh-CN" altLang="en-US" sz="1600"/>
              <a:t>数据冻结：immutable(),数据锁死，防止二次操作，immutable,js框架：冻结数据,</a:t>
            </a:r>
            <a:r>
              <a:rPr lang="zh-CN" altLang="en-US" sz="1600">
                <a:solidFill>
                  <a:srgbClr val="FF0000"/>
                </a:solidFill>
              </a:rPr>
              <a:t>Object,freeze(_data)</a:t>
            </a:r>
            <a:r>
              <a:rPr lang="zh-CN" altLang="en-US" sz="1600"/>
              <a:t>,只能用于对象的数据类型</a:t>
            </a:r>
            <a:endParaRPr lang="zh-CN" altLang="en-US" sz="1600"/>
          </a:p>
          <a:p>
            <a:r>
              <a:rPr lang="en-US" altLang="zh-CN" sz="1600"/>
              <a:t>  3. </a:t>
            </a:r>
            <a:r>
              <a:rPr lang="zh-CN" altLang="en-US" sz="1600"/>
              <a:t>主要字段：</a:t>
            </a:r>
            <a:r>
              <a:rPr lang="zh-CN" altLang="en-US" sz="1600">
                <a:solidFill>
                  <a:srgbClr val="FF0000"/>
                </a:solidFill>
              </a:rPr>
              <a:t>Expires和Cache-Control</a:t>
            </a:r>
            <a:r>
              <a:rPr lang="zh-CN" altLang="en-US" sz="1600"/>
              <a:t>，Cache-Control的优先等级高Expires，只要有expires和cache-control，就说明是强缓存</a:t>
            </a:r>
            <a:endParaRPr lang="zh-CN" altLang="en-US" sz="1600"/>
          </a:p>
        </p:txBody>
      </p:sp>
      <p:sp>
        <p:nvSpPr>
          <p:cNvPr id="3" name="文本框 2"/>
          <p:cNvSpPr txBox="1"/>
          <p:nvPr/>
        </p:nvSpPr>
        <p:spPr>
          <a:xfrm>
            <a:off x="1397000" y="3730625"/>
            <a:ext cx="8425180" cy="1814830"/>
          </a:xfrm>
          <a:prstGeom prst="rect">
            <a:avLst/>
          </a:prstGeom>
          <a:noFill/>
        </p:spPr>
        <p:txBody>
          <a:bodyPr wrap="square" rtlCol="0" anchor="t">
            <a:spAutoFit/>
          </a:bodyPr>
          <a:p>
            <a:r>
              <a:rPr lang="zh-CN" altLang="en-US" sz="1600"/>
              <a:t>特点：</a:t>
            </a:r>
            <a:endParaRPr lang="zh-CN" altLang="en-US" sz="1600"/>
          </a:p>
          <a:p>
            <a:r>
              <a:rPr lang="zh-CN" altLang="en-US" sz="1600"/>
              <a:t>  1. 直接缓存到本地，根据</a:t>
            </a:r>
            <a:r>
              <a:rPr lang="zh-CN" altLang="en-US" sz="1600">
                <a:solidFill>
                  <a:srgbClr val="FF0000"/>
                </a:solidFill>
              </a:rPr>
              <a:t>过期时间等</a:t>
            </a:r>
            <a:r>
              <a:rPr lang="zh-CN" altLang="en-US" sz="1600"/>
              <a:t>字段判断后台是否有更新</a:t>
            </a:r>
            <a:endParaRPr lang="zh-CN" altLang="en-US" sz="1600"/>
          </a:p>
          <a:p>
            <a:r>
              <a:rPr lang="zh-CN" altLang="en-US" sz="1600"/>
              <a:t>  2. 如果有更新则前端浏览器获取后台返回的最新字段，根据字段更新前端缓存数据</a:t>
            </a:r>
            <a:endParaRPr lang="zh-CN" altLang="en-US" sz="1600"/>
          </a:p>
          <a:p>
            <a:r>
              <a:rPr lang="en-US" altLang="zh-CN" sz="1600"/>
              <a:t>  3. </a:t>
            </a:r>
            <a:r>
              <a:rPr lang="zh-CN" altLang="en-US" sz="1600"/>
              <a:t>体现过程：</a:t>
            </a:r>
            <a:endParaRPr lang="zh-CN" altLang="en-US" sz="1600"/>
          </a:p>
          <a:p>
            <a:r>
              <a:rPr lang="en-US" altLang="zh-CN" sz="1600"/>
              <a:t>	</a:t>
            </a:r>
            <a:r>
              <a:rPr lang="zh-CN" altLang="en-US" sz="1600"/>
              <a:t>200：发请求--》对比，资源是否过期--》过期--》再次请求服务器--》变化更新--》前端本地获取最新数据</a:t>
            </a:r>
            <a:endParaRPr lang="zh-CN" altLang="en-US" sz="1600"/>
          </a:p>
          <a:p>
            <a:r>
              <a:rPr lang="zh-CN" altLang="en-US" sz="1600"/>
              <a:t>	304：发送请求--》对比，资源是否过期--》没有过期--》没有变化</a:t>
            </a:r>
            <a:endParaRPr lang="zh-CN" altLang="en-US" sz="1600"/>
          </a:p>
        </p:txBody>
      </p:sp>
      <p:sp>
        <p:nvSpPr>
          <p:cNvPr id="8" name="文本框 7"/>
          <p:cNvSpPr txBox="1"/>
          <p:nvPr/>
        </p:nvSpPr>
        <p:spPr>
          <a:xfrm>
            <a:off x="2435225" y="5707380"/>
            <a:ext cx="5967730" cy="583565"/>
          </a:xfrm>
          <a:prstGeom prst="rect">
            <a:avLst/>
          </a:prstGeom>
          <a:noFill/>
        </p:spPr>
        <p:txBody>
          <a:bodyPr wrap="square" rtlCol="0" anchor="t">
            <a:spAutoFit/>
          </a:bodyPr>
          <a:p>
            <a:r>
              <a:rPr lang="zh-CN" altLang="en-US" sz="1600">
                <a:solidFill>
                  <a:srgbClr val="FF0000"/>
                </a:solidFill>
              </a:rPr>
              <a:t>etag和last-modified,</a:t>
            </a:r>
            <a:r>
              <a:rPr lang="zh-CN" altLang="en-US" sz="1600"/>
              <a:t>是服务端返回给前端的，如果有数据变化，则</a:t>
            </a:r>
            <a:r>
              <a:rPr lang="en-US" altLang="zh-CN" sz="1600"/>
              <a:t>etag</a:t>
            </a:r>
            <a:r>
              <a:rPr lang="zh-CN" altLang="en-US" sz="1600"/>
              <a:t>值发生改变，last-modified记录最后修改的时间</a:t>
            </a:r>
            <a:endParaRPr lang="en-US" altLang="zh-CN" sz="1600"/>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par>
                          <p:cTn id="10" fill="hold">
                            <p:stCondLst>
                              <p:cond delay="500"/>
                            </p:stCondLst>
                            <p:childTnLst>
                              <p:par>
                                <p:cTn id="11" presetID="14" presetClass="entr" presetSubtype="5" fill="hold" grpId="1"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randombar(vertical)">
                                      <p:cBhvr>
                                        <p:cTn id="13" dur="1000"/>
                                        <p:tgtEl>
                                          <p:spTgt spid="11"/>
                                        </p:tgtEl>
                                      </p:cBhvr>
                                    </p:animEffect>
                                  </p:childTnLst>
                                </p:cTn>
                              </p:par>
                            </p:childTnLst>
                          </p:cTn>
                        </p:par>
                        <p:par>
                          <p:cTn id="14" fill="hold">
                            <p:stCondLst>
                              <p:cond delay="1500"/>
                            </p:stCondLst>
                            <p:childTnLst>
                              <p:par>
                                <p:cTn id="15" presetID="14" presetClass="entr" presetSubtype="5" fill="hold" grpId="1"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randombar(vertical)">
                                      <p:cBhvr>
                                        <p:cTn id="17" dur="1000"/>
                                        <p:tgtEl>
                                          <p:spTgt spid="12"/>
                                        </p:tgtEl>
                                      </p:cBhvr>
                                    </p:animEffect>
                                  </p:childTnLst>
                                </p:cTn>
                              </p:par>
                            </p:childTnLst>
                          </p:cTn>
                        </p:par>
                        <p:par>
                          <p:cTn id="18" fill="hold">
                            <p:stCondLst>
                              <p:cond delay="2500"/>
                            </p:stCondLst>
                            <p:childTnLst>
                              <p:par>
                                <p:cTn id="19" presetID="14" presetClass="entr" presetSubtype="5" fill="hold" grpId="1" nodeType="after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randombar(vertical)">
                                      <p:cBhvr>
                                        <p:cTn id="21"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1" grpId="1"/>
      <p:bldP spid="12" grpId="0"/>
      <p:bldP spid="12" grpId="1"/>
      <p:bldP spid="13" grpId="0"/>
      <p:bldP spid="13" grpId="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7" name="文本框 6"/>
          <p:cNvSpPr txBox="1"/>
          <p:nvPr/>
        </p:nvSpPr>
        <p:spPr>
          <a:xfrm>
            <a:off x="0" y="0"/>
            <a:ext cx="9628505" cy="583565"/>
          </a:xfrm>
          <a:prstGeom prst="rect">
            <a:avLst/>
          </a:prstGeom>
          <a:noFill/>
        </p:spPr>
        <p:txBody>
          <a:bodyPr wrap="square" rtlCol="0">
            <a:spAutoFit/>
          </a:bodyPr>
          <a:p>
            <a:pPr algn="just" fontAlgn="auto"/>
            <a:r>
              <a:rPr lang="en-US" altLang="zh-CN" sz="3200">
                <a:solidFill>
                  <a:schemeClr val="tx1"/>
                </a:solidFill>
                <a:cs typeface="+mn-ea"/>
                <a:sym typeface="+mn-lt"/>
              </a:rPr>
              <a:t>1</a:t>
            </a:r>
            <a:r>
              <a:rPr lang="en-US" altLang="zh-CN" sz="3200">
                <a:solidFill>
                  <a:srgbClr val="FF0000"/>
                </a:solidFill>
                <a:cs typeface="+mn-ea"/>
                <a:sym typeface="+mn-lt"/>
              </a:rPr>
              <a:t>1.19==&gt;</a:t>
            </a:r>
            <a:r>
              <a:rPr lang="zh-CN" altLang="en-US" sz="3200">
                <a:solidFill>
                  <a:srgbClr val="FF0000"/>
                </a:solidFill>
                <a:cs typeface="+mn-ea"/>
                <a:sym typeface="+mn-lt"/>
              </a:rPr>
              <a:t>强缓存</a:t>
            </a:r>
            <a:r>
              <a:rPr lang="en-US" altLang="zh-CN" sz="3200">
                <a:solidFill>
                  <a:srgbClr val="FF0000"/>
                </a:solidFill>
                <a:cs typeface="+mn-ea"/>
                <a:sym typeface="+mn-lt"/>
              </a:rPr>
              <a:t>/</a:t>
            </a:r>
            <a:r>
              <a:rPr lang="zh-CN" sz="3200">
                <a:solidFill>
                  <a:srgbClr val="FF0000"/>
                </a:solidFill>
                <a:cs typeface="+mn-ea"/>
                <a:sym typeface="+mn-lt"/>
              </a:rPr>
              <a:t>协商缓存</a:t>
            </a:r>
            <a:r>
              <a:rPr lang="en-US" altLang="zh-CN" sz="3200">
                <a:solidFill>
                  <a:srgbClr val="FF0000"/>
                </a:solidFill>
                <a:cs typeface="+mn-ea"/>
                <a:sym typeface="+mn-lt"/>
              </a:rPr>
              <a:t>/</a:t>
            </a:r>
            <a:r>
              <a:rPr lang="zh-CN" sz="3200">
                <a:solidFill>
                  <a:srgbClr val="FF0000"/>
                </a:solidFill>
                <a:cs typeface="+mn-ea"/>
                <a:sym typeface="+mn-lt"/>
              </a:rPr>
              <a:t>服务端字段</a:t>
            </a:r>
            <a:r>
              <a:rPr lang="en-US" altLang="zh-CN" sz="3200">
                <a:solidFill>
                  <a:srgbClr val="FF0000"/>
                </a:solidFill>
                <a:cs typeface="+mn-ea"/>
                <a:sym typeface="+mn-lt"/>
              </a:rPr>
              <a:t>/</a:t>
            </a:r>
            <a:r>
              <a:rPr lang="zh-CN" sz="3200">
                <a:solidFill>
                  <a:srgbClr val="FF0000"/>
                </a:solidFill>
                <a:cs typeface="+mn-ea"/>
                <a:sym typeface="+mn-lt"/>
              </a:rPr>
              <a:t>函数</a:t>
            </a:r>
            <a:endParaRPr lang="zh-CN" sz="3200">
              <a:solidFill>
                <a:srgbClr val="FF0000"/>
              </a:solidFill>
              <a:cs typeface="+mn-ea"/>
              <a:sym typeface="+mn-lt"/>
            </a:endParaRPr>
          </a:p>
        </p:txBody>
      </p:sp>
      <p:sp>
        <p:nvSpPr>
          <p:cNvPr id="9" name="文本框 8"/>
          <p:cNvSpPr txBox="1"/>
          <p:nvPr/>
        </p:nvSpPr>
        <p:spPr>
          <a:xfrm>
            <a:off x="0" y="821055"/>
            <a:ext cx="337312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4. </a:t>
            </a:r>
            <a:r>
              <a:rPr lang="zh-CN" altLang="en-US" sz="2400">
                <a:solidFill>
                  <a:srgbClr val="FF0000"/>
                </a:solidFill>
                <a:cs typeface="+mn-ea"/>
                <a:sym typeface="+mn-lt"/>
              </a:rPr>
              <a:t>函数</a:t>
            </a:r>
            <a:endParaRPr lang="zh-CN" altLang="en-US" sz="2400" dirty="0">
              <a:solidFill>
                <a:srgbClr val="FF0000"/>
              </a:solidFill>
              <a:cs typeface="+mn-ea"/>
              <a:sym typeface="+mn-lt"/>
            </a:endParaRPr>
          </a:p>
        </p:txBody>
      </p:sp>
      <p:sp>
        <p:nvSpPr>
          <p:cNvPr id="11" name="文本框 10"/>
          <p:cNvSpPr txBox="1"/>
          <p:nvPr/>
        </p:nvSpPr>
        <p:spPr>
          <a:xfrm>
            <a:off x="311785" y="1348105"/>
            <a:ext cx="6405880" cy="4769485"/>
          </a:xfrm>
          <a:prstGeom prst="rect">
            <a:avLst/>
          </a:prstGeom>
          <a:noFill/>
        </p:spPr>
        <p:txBody>
          <a:bodyPr wrap="square" rtlCol="0" anchor="t">
            <a:spAutoFit/>
          </a:bodyPr>
          <a:p>
            <a:r>
              <a:rPr lang="en-US" altLang="zh-CN" sz="1600"/>
              <a:t>1. </a:t>
            </a:r>
            <a:r>
              <a:rPr lang="zh-CN" altLang="en-US" sz="1600">
                <a:solidFill>
                  <a:srgbClr val="FF0000"/>
                </a:solidFill>
              </a:rPr>
              <a:t>回调函数</a:t>
            </a:r>
            <a:endParaRPr lang="zh-CN" altLang="en-US" sz="1600">
              <a:solidFill>
                <a:srgbClr val="FF0000"/>
              </a:solidFill>
            </a:endParaRPr>
          </a:p>
          <a:p>
            <a:r>
              <a:rPr lang="zh-CN" altLang="en-US" sz="1600"/>
              <a:t>	优点：让代码更加灵活，可以实现封装很多的操作</a:t>
            </a:r>
            <a:endParaRPr lang="zh-CN" altLang="en-US" sz="1600"/>
          </a:p>
          <a:p>
            <a:r>
              <a:rPr lang="zh-CN" altLang="en-US" sz="1600"/>
              <a:t>	缺点：打乱了JS代码的执行顺序</a:t>
            </a:r>
            <a:endParaRPr lang="zh-CN" altLang="en-US" sz="1600"/>
          </a:p>
          <a:p>
            <a:r>
              <a:rPr lang="en-US" altLang="zh-CN" sz="1600"/>
              <a:t>2. </a:t>
            </a:r>
            <a:r>
              <a:rPr lang="zh-CN" altLang="en-US" sz="1600">
                <a:solidFill>
                  <a:srgbClr val="FF0000"/>
                </a:solidFill>
              </a:rPr>
              <a:t>高阶函数</a:t>
            </a:r>
            <a:endParaRPr lang="zh-CN" altLang="en-US" sz="1600">
              <a:solidFill>
                <a:srgbClr val="FF0000"/>
              </a:solidFill>
            </a:endParaRPr>
          </a:p>
          <a:p>
            <a:r>
              <a:rPr lang="zh-CN" altLang="en-US" sz="1600"/>
              <a:t>	定义：参数为函数或者返回值为函数的函数，叫高阶函数</a:t>
            </a:r>
            <a:endParaRPr lang="zh-CN" altLang="en-US" sz="1600"/>
          </a:p>
          <a:p>
            <a:r>
              <a:rPr lang="en-US" altLang="zh-CN" sz="1600"/>
              <a:t>3. </a:t>
            </a:r>
            <a:r>
              <a:rPr lang="zh-CN" altLang="en-US" sz="1600">
                <a:solidFill>
                  <a:srgbClr val="FF0000"/>
                </a:solidFill>
              </a:rPr>
              <a:t>箭头函数</a:t>
            </a:r>
            <a:endParaRPr lang="zh-CN" altLang="en-US" sz="1600">
              <a:solidFill>
                <a:srgbClr val="FF0000"/>
              </a:solidFill>
            </a:endParaRPr>
          </a:p>
          <a:p>
            <a:r>
              <a:rPr lang="zh-CN" altLang="en-US" sz="1600"/>
              <a:t>	ES6新语法</a:t>
            </a:r>
            <a:endParaRPr lang="zh-CN" altLang="en-US" sz="1600"/>
          </a:p>
          <a:p>
            <a:r>
              <a:rPr lang="zh-CN" altLang="en-US" sz="1600"/>
              <a:t>	没有this，借用直接父级的作用域上下文this</a:t>
            </a:r>
            <a:endParaRPr lang="zh-CN" altLang="en-US" sz="1600"/>
          </a:p>
          <a:p>
            <a:r>
              <a:rPr lang="zh-CN" altLang="en-US" sz="1600"/>
              <a:t>	不能用于构造函数，不能被实例化</a:t>
            </a:r>
            <a:endParaRPr lang="zh-CN" altLang="en-US" sz="1600"/>
          </a:p>
          <a:p>
            <a:r>
              <a:rPr lang="en-US" altLang="zh-CN" sz="1600"/>
              <a:t>4. </a:t>
            </a:r>
            <a:r>
              <a:rPr lang="zh-CN" altLang="en-US" sz="1600">
                <a:solidFill>
                  <a:srgbClr val="FF0000"/>
                </a:solidFill>
              </a:rPr>
              <a:t>自执行函数</a:t>
            </a:r>
            <a:endParaRPr lang="zh-CN" altLang="en-US" sz="1600">
              <a:solidFill>
                <a:srgbClr val="FF0000"/>
              </a:solidFill>
            </a:endParaRPr>
          </a:p>
          <a:p>
            <a:r>
              <a:rPr lang="zh-CN" altLang="en-US" sz="1600"/>
              <a:t>	()(),不传参时this指向window</a:t>
            </a:r>
            <a:endParaRPr lang="zh-CN" altLang="en-US" sz="1600"/>
          </a:p>
          <a:p>
            <a:r>
              <a:rPr lang="en-US" altLang="zh-CN" sz="1600"/>
              <a:t>5. </a:t>
            </a:r>
            <a:r>
              <a:rPr lang="zh-CN" altLang="en-US" sz="1600">
                <a:solidFill>
                  <a:srgbClr val="FF0000"/>
                </a:solidFill>
              </a:rPr>
              <a:t>构造函数</a:t>
            </a:r>
            <a:endParaRPr lang="zh-CN" altLang="en-US" sz="1600">
              <a:solidFill>
                <a:srgbClr val="FF0000"/>
              </a:solidFill>
            </a:endParaRPr>
          </a:p>
          <a:p>
            <a:r>
              <a:rPr lang="en-US" altLang="zh-CN" sz="1600"/>
              <a:t>6. </a:t>
            </a:r>
            <a:r>
              <a:rPr lang="zh-CN" altLang="en-US" sz="1600">
                <a:solidFill>
                  <a:srgbClr val="FF0000"/>
                </a:solidFill>
              </a:rPr>
              <a:t>递归函数</a:t>
            </a:r>
            <a:endParaRPr lang="zh-CN" altLang="en-US" sz="1600">
              <a:solidFill>
                <a:srgbClr val="FF0000"/>
              </a:solidFill>
            </a:endParaRPr>
          </a:p>
          <a:p>
            <a:r>
              <a:rPr lang="en-US" altLang="zh-CN" sz="1600"/>
              <a:t>	定义：直接或者间接的调用自己，这样的函数叫做递归函数</a:t>
            </a:r>
            <a:endParaRPr lang="en-US" altLang="zh-CN" sz="1600"/>
          </a:p>
          <a:p>
            <a:r>
              <a:rPr lang="en-US" altLang="zh-CN" sz="1600"/>
              <a:t>	必须要有结束条件，否则会造成堆栈溢出</a:t>
            </a:r>
            <a:endParaRPr lang="en-US" altLang="zh-CN" sz="1600"/>
          </a:p>
          <a:p>
            <a:r>
              <a:rPr lang="en-US" altLang="zh-CN" sz="1600"/>
              <a:t>	使用场景：</a:t>
            </a:r>
            <a:endParaRPr lang="en-US" altLang="zh-CN" sz="1600"/>
          </a:p>
          <a:p>
            <a:r>
              <a:rPr lang="en-US" altLang="zh-CN" sz="1600"/>
              <a:t>		1. 计算多少个，多少项的数据是多少</a:t>
            </a:r>
            <a:endParaRPr lang="en-US" altLang="zh-CN" sz="1600"/>
          </a:p>
          <a:p>
            <a:r>
              <a:rPr lang="en-US" altLang="zh-CN" sz="1600"/>
              <a:t>		2. 循环对象或者数组</a:t>
            </a:r>
            <a:endParaRPr lang="en-US" altLang="zh-CN" sz="1600"/>
          </a:p>
          <a:p>
            <a:r>
              <a:rPr lang="en-US" altLang="zh-CN" sz="1600"/>
              <a:t>		3. 菜单循环</a:t>
            </a:r>
            <a:endParaRPr lang="en-US" altLang="zh-CN" sz="1600"/>
          </a:p>
        </p:txBody>
      </p:sp>
      <p:sp>
        <p:nvSpPr>
          <p:cNvPr id="15" name="文本框 14"/>
          <p:cNvSpPr txBox="1"/>
          <p:nvPr/>
        </p:nvSpPr>
        <p:spPr>
          <a:xfrm>
            <a:off x="6689090" y="1010920"/>
            <a:ext cx="1050925" cy="337185"/>
          </a:xfrm>
          <a:prstGeom prst="rect">
            <a:avLst/>
          </a:prstGeom>
          <a:noFill/>
        </p:spPr>
        <p:txBody>
          <a:bodyPr wrap="square" rtlCol="0" anchor="t">
            <a:spAutoFit/>
          </a:bodyPr>
          <a:p>
            <a:r>
              <a:rPr lang="zh-CN" altLang="en-US" sz="1600"/>
              <a:t>数组降维：</a:t>
            </a:r>
            <a:endParaRPr lang="zh-CN" altLang="en-US" sz="1600"/>
          </a:p>
        </p:txBody>
      </p:sp>
      <p:sp>
        <p:nvSpPr>
          <p:cNvPr id="16" name="文本框 15"/>
          <p:cNvSpPr txBox="1"/>
          <p:nvPr/>
        </p:nvSpPr>
        <p:spPr>
          <a:xfrm>
            <a:off x="6689090" y="1348105"/>
            <a:ext cx="5351145" cy="1168400"/>
          </a:xfrm>
          <a:prstGeom prst="rect">
            <a:avLst/>
          </a:prstGeom>
          <a:noFill/>
        </p:spPr>
        <p:txBody>
          <a:bodyPr wrap="square" rtlCol="0" anchor="t">
            <a:spAutoFit/>
          </a:bodyPr>
          <a:p>
            <a:pPr fontAlgn="auto" latinLnBrk="1"/>
            <a:r>
              <a:rPr lang="zh-CN" altLang="en-US" sz="1400"/>
              <a:t>let arr = [3, 4, 5, [7, [9, [10, [11]]], 8], 6]；</a:t>
            </a:r>
            <a:endParaRPr lang="zh-CN" altLang="en-US" sz="1400"/>
          </a:p>
          <a:p>
            <a:pPr fontAlgn="auto" latinLnBrk="1"/>
            <a:r>
              <a:rPr lang="zh-CN" altLang="en-US" sz="1400"/>
              <a:t>let newArr = [];</a:t>
            </a:r>
            <a:endParaRPr lang="zh-CN" altLang="en-US" sz="1400"/>
          </a:p>
          <a:p>
            <a:pPr fontAlgn="auto" latinLnBrk="1"/>
            <a:r>
              <a:rPr lang="zh-CN" altLang="en-US" sz="1400"/>
              <a:t>arr.map(item =&gt;{</a:t>
            </a:r>
            <a:endParaRPr lang="zh-CN" altLang="en-US" sz="1400"/>
          </a:p>
          <a:p>
            <a:pPr algn="l" fontAlgn="auto" latinLnBrk="1"/>
            <a:r>
              <a:rPr lang="zh-CN" altLang="en-US" sz="1400"/>
              <a:t>  </a:t>
            </a:r>
            <a:r>
              <a:rPr lang="zh-CN" altLang="en-US" sz="1400">
                <a:solidFill>
                  <a:srgbClr val="FF0000"/>
                </a:solidFill>
              </a:rPr>
              <a:t>Array.isArray(item) ? newArr = newArr.concat(flat(item)) :newArr.push(item);</a:t>
            </a:r>
            <a:r>
              <a:rPr lang="zh-CN" altLang="en-US" sz="1400"/>
              <a:t>})</a:t>
            </a:r>
            <a:endParaRPr lang="zh-CN" altLang="en-US" sz="1400"/>
          </a:p>
        </p:txBody>
      </p:sp>
      <p:sp>
        <p:nvSpPr>
          <p:cNvPr id="17" name="文本框 16"/>
          <p:cNvSpPr txBox="1"/>
          <p:nvPr/>
        </p:nvSpPr>
        <p:spPr>
          <a:xfrm>
            <a:off x="6689090" y="2649220"/>
            <a:ext cx="1050925" cy="337185"/>
          </a:xfrm>
          <a:prstGeom prst="rect">
            <a:avLst/>
          </a:prstGeom>
          <a:noFill/>
        </p:spPr>
        <p:txBody>
          <a:bodyPr wrap="square" rtlCol="0" anchor="t">
            <a:spAutoFit/>
          </a:bodyPr>
          <a:p>
            <a:r>
              <a:rPr lang="zh-CN" altLang="en-US" sz="1600"/>
              <a:t>数字求和：</a:t>
            </a:r>
            <a:endParaRPr lang="zh-CN" altLang="en-US" sz="1600"/>
          </a:p>
        </p:txBody>
      </p:sp>
      <p:sp>
        <p:nvSpPr>
          <p:cNvPr id="18" name="文本框 17"/>
          <p:cNvSpPr txBox="1"/>
          <p:nvPr/>
        </p:nvSpPr>
        <p:spPr>
          <a:xfrm>
            <a:off x="6689090" y="2986405"/>
            <a:ext cx="5351145" cy="1383665"/>
          </a:xfrm>
          <a:prstGeom prst="rect">
            <a:avLst/>
          </a:prstGeom>
          <a:noFill/>
        </p:spPr>
        <p:txBody>
          <a:bodyPr wrap="square" rtlCol="0" anchor="t">
            <a:spAutoFit/>
          </a:bodyPr>
          <a:p>
            <a:pPr fontAlgn="auto" latinLnBrk="1"/>
            <a:r>
              <a:rPr lang="zh-CN" altLang="en-US" sz="1400"/>
              <a:t>function sum(num) {</a:t>
            </a:r>
            <a:endParaRPr lang="zh-CN" altLang="en-US" sz="1400"/>
          </a:p>
          <a:p>
            <a:pPr fontAlgn="auto" latinLnBrk="1"/>
            <a:r>
              <a:rPr lang="zh-CN" altLang="en-US" sz="1400"/>
              <a:t>    let total = 0;</a:t>
            </a:r>
            <a:endParaRPr lang="zh-CN" altLang="en-US" sz="1400"/>
          </a:p>
          <a:p>
            <a:pPr fontAlgn="auto" latinLnBrk="1"/>
            <a:r>
              <a:rPr lang="zh-CN" altLang="en-US" sz="1400"/>
              <a:t>    if (num == 1) return 1;</a:t>
            </a:r>
            <a:endParaRPr lang="zh-CN" altLang="en-US" sz="1400"/>
          </a:p>
          <a:p>
            <a:pPr fontAlgn="auto" latinLnBrk="1"/>
            <a:r>
              <a:rPr lang="zh-CN" altLang="en-US" sz="1400"/>
              <a:t>    else total = sum(num - 1) + num;</a:t>
            </a:r>
            <a:endParaRPr lang="zh-CN" altLang="en-US" sz="1400"/>
          </a:p>
          <a:p>
            <a:pPr fontAlgn="auto" latinLnBrk="1"/>
            <a:r>
              <a:rPr lang="zh-CN" altLang="en-US" sz="1400"/>
              <a:t>    return total;</a:t>
            </a:r>
            <a:endParaRPr lang="zh-CN" altLang="en-US" sz="1400"/>
          </a:p>
          <a:p>
            <a:pPr fontAlgn="auto" latinLnBrk="1"/>
            <a:r>
              <a:rPr lang="zh-CN" altLang="en-US" sz="1400"/>
              <a:t>}</a:t>
            </a:r>
            <a:endParaRPr lang="zh-CN" altLang="en-US" sz="1400"/>
          </a:p>
        </p:txBody>
      </p:sp>
      <p:sp>
        <p:nvSpPr>
          <p:cNvPr id="19" name="文本框 18"/>
          <p:cNvSpPr txBox="1"/>
          <p:nvPr/>
        </p:nvSpPr>
        <p:spPr>
          <a:xfrm>
            <a:off x="6717665" y="4396740"/>
            <a:ext cx="1765300" cy="337185"/>
          </a:xfrm>
          <a:prstGeom prst="rect">
            <a:avLst/>
          </a:prstGeom>
          <a:noFill/>
        </p:spPr>
        <p:txBody>
          <a:bodyPr wrap="square" rtlCol="0" anchor="t">
            <a:spAutoFit/>
          </a:bodyPr>
          <a:p>
            <a:r>
              <a:rPr lang="zh-CN" altLang="en-US" sz="1600"/>
              <a:t>斐波那契数列：</a:t>
            </a:r>
            <a:endParaRPr lang="zh-CN" altLang="en-US" sz="1600"/>
          </a:p>
        </p:txBody>
      </p:sp>
      <p:sp>
        <p:nvSpPr>
          <p:cNvPr id="20" name="文本框 19"/>
          <p:cNvSpPr txBox="1"/>
          <p:nvPr/>
        </p:nvSpPr>
        <p:spPr>
          <a:xfrm>
            <a:off x="6717665" y="4733925"/>
            <a:ext cx="5351145" cy="1168400"/>
          </a:xfrm>
          <a:prstGeom prst="rect">
            <a:avLst/>
          </a:prstGeom>
          <a:noFill/>
        </p:spPr>
        <p:txBody>
          <a:bodyPr wrap="square" rtlCol="0" anchor="t">
            <a:spAutoFit/>
          </a:bodyPr>
          <a:p>
            <a:pPr fontAlgn="auto" latinLnBrk="1"/>
            <a:r>
              <a:rPr lang="zh-CN" altLang="en-US" sz="1400"/>
              <a:t>function abc(i) {</a:t>
            </a:r>
            <a:endParaRPr lang="zh-CN" altLang="en-US" sz="1400"/>
          </a:p>
          <a:p>
            <a:pPr fontAlgn="auto" latinLnBrk="1"/>
            <a:r>
              <a:rPr lang="zh-CN" altLang="en-US" sz="1400"/>
              <a:t>    </a:t>
            </a:r>
            <a:r>
              <a:rPr lang="zh-CN" altLang="en-US" sz="1400">
                <a:solidFill>
                  <a:srgbClr val="FF0000"/>
                </a:solidFill>
              </a:rPr>
              <a:t>if (i == 1 || i == 2) return 1;</a:t>
            </a:r>
            <a:endParaRPr lang="zh-CN" altLang="en-US" sz="1400">
              <a:solidFill>
                <a:srgbClr val="FF0000"/>
              </a:solidFill>
            </a:endParaRPr>
          </a:p>
          <a:p>
            <a:pPr fontAlgn="auto" latinLnBrk="1"/>
            <a:r>
              <a:rPr lang="zh-CN" altLang="en-US" sz="1400">
                <a:solidFill>
                  <a:srgbClr val="FF0000"/>
                </a:solidFill>
              </a:rPr>
              <a:t>    else return arguments.callee(i - 1) + arguments.callee(i - 2)</a:t>
            </a:r>
            <a:r>
              <a:rPr lang="zh-CN" altLang="en-US" sz="1400"/>
              <a:t>;</a:t>
            </a:r>
            <a:endParaRPr lang="zh-CN" altLang="en-US" sz="1400"/>
          </a:p>
          <a:p>
            <a:pPr fontAlgn="auto" latinLnBrk="1"/>
            <a:r>
              <a:rPr lang="zh-CN" altLang="en-US" sz="1400"/>
              <a:t>}</a:t>
            </a:r>
            <a:endParaRPr lang="zh-CN" altLang="en-US" sz="1400"/>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par>
                          <p:cTn id="10" fill="hold">
                            <p:stCondLst>
                              <p:cond delay="500"/>
                            </p:stCondLst>
                            <p:childTnLst>
                              <p:par>
                                <p:cTn id="11" presetID="14" presetClass="entr" presetSubtype="5" fill="hold" grpId="1"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randombar(vertical)">
                                      <p:cBhvr>
                                        <p:cTn id="13"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9" grpId="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0" y="0"/>
            <a:ext cx="9628505" cy="583565"/>
          </a:xfrm>
          <a:prstGeom prst="rect">
            <a:avLst/>
          </a:prstGeom>
          <a:noFill/>
        </p:spPr>
        <p:txBody>
          <a:bodyPr wrap="square" rtlCol="0">
            <a:spAutoFit/>
          </a:bodyPr>
          <a:p>
            <a:pPr algn="just" fontAlgn="auto"/>
            <a:r>
              <a:rPr lang="en-US" altLang="zh-CN" sz="3200">
                <a:solidFill>
                  <a:schemeClr val="tx1"/>
                </a:solidFill>
                <a:cs typeface="+mn-ea"/>
                <a:sym typeface="+mn-lt"/>
              </a:rPr>
              <a:t>11.20==&gt;JS</a:t>
            </a:r>
            <a:r>
              <a:rPr lang="zh-CN" altLang="en-US" sz="3200">
                <a:solidFill>
                  <a:schemeClr val="tx1"/>
                </a:solidFill>
                <a:cs typeface="+mn-ea"/>
                <a:sym typeface="+mn-lt"/>
              </a:rPr>
              <a:t>作用域</a:t>
            </a:r>
            <a:r>
              <a:rPr lang="en-US" altLang="zh-CN" sz="3200">
                <a:solidFill>
                  <a:schemeClr val="tx1"/>
                </a:solidFill>
                <a:cs typeface="+mn-ea"/>
                <a:sym typeface="+mn-lt"/>
              </a:rPr>
              <a:t>/this</a:t>
            </a:r>
            <a:r>
              <a:rPr lang="zh-CN" altLang="en-US" sz="3200">
                <a:solidFill>
                  <a:schemeClr val="tx1"/>
                </a:solidFill>
                <a:cs typeface="+mn-ea"/>
                <a:sym typeface="+mn-lt"/>
              </a:rPr>
              <a:t>指向</a:t>
            </a:r>
            <a:r>
              <a:rPr lang="en-US" altLang="zh-CN" sz="3200">
                <a:solidFill>
                  <a:schemeClr val="tx1"/>
                </a:solidFill>
                <a:cs typeface="+mn-ea"/>
                <a:sym typeface="+mn-lt"/>
              </a:rPr>
              <a:t>/</a:t>
            </a:r>
            <a:r>
              <a:rPr lang="zh-CN" sz="3200">
                <a:solidFill>
                  <a:schemeClr val="tx1"/>
                </a:solidFill>
                <a:cs typeface="+mn-ea"/>
                <a:sym typeface="+mn-lt"/>
              </a:rPr>
              <a:t>域名</a:t>
            </a:r>
            <a:r>
              <a:rPr lang="en-US" altLang="zh-CN" sz="3200">
                <a:solidFill>
                  <a:schemeClr val="tx1"/>
                </a:solidFill>
                <a:cs typeface="+mn-ea"/>
                <a:sym typeface="+mn-lt"/>
              </a:rPr>
              <a:t>/</a:t>
            </a:r>
            <a:r>
              <a:rPr lang="zh-CN" sz="3200">
                <a:cs typeface="+mn-ea"/>
                <a:sym typeface="+mn-lt"/>
              </a:rPr>
              <a:t>网络协议</a:t>
            </a:r>
            <a:endParaRPr lang="zh-CN" sz="3200">
              <a:solidFill>
                <a:schemeClr val="tx1"/>
              </a:solidFill>
              <a:cs typeface="+mn-ea"/>
              <a:sym typeface="+mn-lt"/>
            </a:endParaRPr>
          </a:p>
        </p:txBody>
      </p:sp>
      <p:sp>
        <p:nvSpPr>
          <p:cNvPr id="11" name="文本框 10"/>
          <p:cNvSpPr txBox="1"/>
          <p:nvPr/>
        </p:nvSpPr>
        <p:spPr>
          <a:xfrm>
            <a:off x="0" y="690880"/>
            <a:ext cx="218059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1. </a:t>
            </a:r>
            <a:r>
              <a:rPr lang="en-US" sz="2400">
                <a:solidFill>
                  <a:schemeClr val="tx1"/>
                </a:solidFill>
                <a:cs typeface="+mn-ea"/>
                <a:sym typeface="+mn-lt"/>
              </a:rPr>
              <a:t>JS</a:t>
            </a:r>
            <a:r>
              <a:rPr lang="zh-CN" altLang="en-US" sz="2400">
                <a:solidFill>
                  <a:schemeClr val="tx1"/>
                </a:solidFill>
                <a:cs typeface="+mn-ea"/>
                <a:sym typeface="+mn-lt"/>
              </a:rPr>
              <a:t>作用域</a:t>
            </a:r>
            <a:endParaRPr lang="zh-CN" altLang="en-US" sz="2400" dirty="0">
              <a:solidFill>
                <a:schemeClr val="tx1"/>
              </a:solidFill>
              <a:cs typeface="+mn-ea"/>
              <a:sym typeface="+mn-lt"/>
            </a:endParaRPr>
          </a:p>
        </p:txBody>
      </p:sp>
      <p:sp>
        <p:nvSpPr>
          <p:cNvPr id="3" name="文本框 2"/>
          <p:cNvSpPr txBox="1"/>
          <p:nvPr/>
        </p:nvSpPr>
        <p:spPr>
          <a:xfrm>
            <a:off x="0" y="2227580"/>
            <a:ext cx="337312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2. this</a:t>
            </a:r>
            <a:r>
              <a:rPr lang="zh-CN" altLang="en-US" sz="2400">
                <a:solidFill>
                  <a:schemeClr val="tx1"/>
                </a:solidFill>
                <a:cs typeface="+mn-ea"/>
                <a:sym typeface="+mn-lt"/>
              </a:rPr>
              <a:t>指向</a:t>
            </a:r>
            <a:endParaRPr lang="zh-CN" altLang="en-US" sz="2400" dirty="0">
              <a:solidFill>
                <a:schemeClr val="tx1"/>
              </a:solidFill>
              <a:cs typeface="+mn-ea"/>
              <a:sym typeface="+mn-lt"/>
            </a:endParaRPr>
          </a:p>
        </p:txBody>
      </p:sp>
      <p:sp>
        <p:nvSpPr>
          <p:cNvPr id="13" name="文本框 12"/>
          <p:cNvSpPr txBox="1"/>
          <p:nvPr/>
        </p:nvSpPr>
        <p:spPr>
          <a:xfrm>
            <a:off x="0" y="4994910"/>
            <a:ext cx="337312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3. </a:t>
            </a:r>
            <a:r>
              <a:rPr lang="zh-CN" sz="2400">
                <a:solidFill>
                  <a:schemeClr val="tx1"/>
                </a:solidFill>
                <a:cs typeface="+mn-ea"/>
                <a:sym typeface="+mn-lt"/>
              </a:rPr>
              <a:t>域名</a:t>
            </a:r>
            <a:endParaRPr lang="zh-CN" sz="2400" dirty="0">
              <a:solidFill>
                <a:schemeClr val="tx1"/>
              </a:solidFill>
              <a:cs typeface="+mn-ea"/>
              <a:sym typeface="+mn-lt"/>
            </a:endParaRPr>
          </a:p>
        </p:txBody>
      </p:sp>
      <p:sp>
        <p:nvSpPr>
          <p:cNvPr id="5" name="文本框 4"/>
          <p:cNvSpPr txBox="1"/>
          <p:nvPr/>
        </p:nvSpPr>
        <p:spPr>
          <a:xfrm>
            <a:off x="1015365" y="1151255"/>
            <a:ext cx="7826375" cy="1076325"/>
          </a:xfrm>
          <a:prstGeom prst="rect">
            <a:avLst/>
          </a:prstGeom>
          <a:noFill/>
        </p:spPr>
        <p:txBody>
          <a:bodyPr wrap="square" rtlCol="0" anchor="t">
            <a:spAutoFit/>
          </a:bodyPr>
          <a:p>
            <a:r>
              <a:rPr lang="en-US" altLang="zh-CN" sz="1600"/>
              <a:t>1. </a:t>
            </a:r>
            <a:r>
              <a:rPr lang="zh-CN" altLang="en-US" sz="1600"/>
              <a:t>JS本身并没有块级作用域，它的作用域是模拟出来的</a:t>
            </a:r>
            <a:endParaRPr lang="zh-CN" altLang="en-US" sz="1600"/>
          </a:p>
          <a:p>
            <a:r>
              <a:rPr lang="en-US" altLang="zh-CN" sz="1600"/>
              <a:t>2. </a:t>
            </a:r>
            <a:r>
              <a:rPr lang="zh-CN" altLang="en-US" sz="1600">
                <a:solidFill>
                  <a:srgbClr val="FF0000"/>
                </a:solidFill>
              </a:rPr>
              <a:t>词法作用域</a:t>
            </a:r>
            <a:r>
              <a:rPr lang="zh-CN" altLang="en-US" sz="1600"/>
              <a:t>VO：声明之后，执行之前，此时的this指向undefined</a:t>
            </a:r>
            <a:endParaRPr lang="zh-CN" altLang="en-US" sz="1600"/>
          </a:p>
          <a:p>
            <a:r>
              <a:rPr lang="en-US" altLang="zh-CN" sz="1600"/>
              <a:t>3. </a:t>
            </a:r>
            <a:r>
              <a:rPr lang="zh-CN" altLang="en-US" sz="1600">
                <a:solidFill>
                  <a:srgbClr val="FF0000"/>
                </a:solidFill>
              </a:rPr>
              <a:t>执行作用域</a:t>
            </a:r>
            <a:r>
              <a:rPr lang="zh-CN" altLang="en-US" sz="1600"/>
              <a:t>AO：执行时的作用域，执行时才确定当前上下文this，也就有了作用域</a:t>
            </a:r>
            <a:endParaRPr lang="zh-CN" altLang="en-US" sz="1600"/>
          </a:p>
          <a:p>
            <a:r>
              <a:rPr lang="en-US" altLang="zh-CN" sz="1600"/>
              <a:t>4. </a:t>
            </a:r>
            <a:r>
              <a:rPr lang="zh-CN" altLang="en-US" sz="1600"/>
              <a:t>作用域链：</a:t>
            </a:r>
            <a:r>
              <a:rPr lang="zh-CN" altLang="en-US" sz="1600">
                <a:solidFill>
                  <a:srgbClr val="FF0000"/>
                </a:solidFill>
              </a:rPr>
              <a:t>Scope chain</a:t>
            </a:r>
            <a:r>
              <a:rPr lang="zh-CN" altLang="en-US" sz="1600"/>
              <a:t>我们访问外部变量的通道，通过</a:t>
            </a:r>
            <a:r>
              <a:rPr lang="zh-CN" altLang="en-US" sz="1600">
                <a:solidFill>
                  <a:srgbClr val="FF0000"/>
                </a:solidFill>
              </a:rPr>
              <a:t>__proto__</a:t>
            </a:r>
            <a:r>
              <a:rPr lang="zh-CN" altLang="en-US" sz="1600"/>
              <a:t>的路径来找</a:t>
            </a:r>
            <a:endParaRPr lang="zh-CN" altLang="en-US" sz="1600"/>
          </a:p>
        </p:txBody>
      </p:sp>
      <p:sp>
        <p:nvSpPr>
          <p:cNvPr id="6" name="文本框 5"/>
          <p:cNvSpPr txBox="1"/>
          <p:nvPr/>
        </p:nvSpPr>
        <p:spPr>
          <a:xfrm>
            <a:off x="1015365" y="2687955"/>
            <a:ext cx="7598410" cy="2306955"/>
          </a:xfrm>
          <a:prstGeom prst="rect">
            <a:avLst/>
          </a:prstGeom>
          <a:noFill/>
        </p:spPr>
        <p:txBody>
          <a:bodyPr wrap="square" rtlCol="0" anchor="t">
            <a:spAutoFit/>
          </a:bodyPr>
          <a:p>
            <a:pPr algn="just"/>
            <a:r>
              <a:rPr lang="zh-CN" altLang="en-US" sz="1600"/>
              <a:t>1. 普通函数：this指向window，谁调用指向谁</a:t>
            </a:r>
            <a:endParaRPr lang="zh-CN" altLang="en-US" sz="1600"/>
          </a:p>
          <a:p>
            <a:pPr algn="just"/>
            <a:r>
              <a:rPr lang="zh-CN" altLang="en-US" sz="1600"/>
              <a:t>2. 定时器：this指向window</a:t>
            </a:r>
            <a:endParaRPr lang="zh-CN" altLang="en-US" sz="1600"/>
          </a:p>
          <a:p>
            <a:pPr algn="just"/>
            <a:r>
              <a:rPr lang="zh-CN" altLang="en-US" sz="1600"/>
              <a:t>3. 对象内的this：谁调用指向谁，直接指向调用者</a:t>
            </a:r>
            <a:endParaRPr lang="zh-CN" altLang="en-US" sz="1600"/>
          </a:p>
          <a:p>
            <a:pPr algn="just"/>
            <a:r>
              <a:rPr lang="zh-CN" altLang="en-US" sz="1600"/>
              <a:t>4. 执行时看具体是谁调用，指向直接调用者</a:t>
            </a:r>
            <a:endParaRPr lang="zh-CN" altLang="en-US" sz="1600"/>
          </a:p>
          <a:p>
            <a:pPr algn="just" fontAlgn="auto" latinLnBrk="1"/>
            <a:r>
              <a:rPr lang="zh-CN" altLang="en-US" sz="1600"/>
              <a:t>5. 构造函数：this指向实例对象，new可以改变this指向</a:t>
            </a:r>
            <a:endParaRPr lang="zh-CN" altLang="en-US" sz="1600"/>
          </a:p>
          <a:p>
            <a:pPr algn="just"/>
            <a:r>
              <a:rPr lang="zh-CN" altLang="en-US" sz="1600"/>
              <a:t>6.</a:t>
            </a:r>
            <a:r>
              <a:rPr lang="zh-CN" altLang="en-US" sz="1600">
                <a:solidFill>
                  <a:srgbClr val="FF0000"/>
                </a:solidFill>
              </a:rPr>
              <a:t> 构造函数内部return了一个对象</a:t>
            </a:r>
            <a:r>
              <a:rPr lang="zh-CN" altLang="en-US" sz="1600"/>
              <a:t>，则this指向当前return的对象，如果没有return，则this指向创建的实例对象</a:t>
            </a:r>
            <a:endParaRPr lang="zh-CN" altLang="en-US" sz="1600"/>
          </a:p>
          <a:p>
            <a:pPr algn="just"/>
            <a:r>
              <a:rPr lang="zh-CN" altLang="en-US" sz="1600"/>
              <a:t>7. 严格模式中，</a:t>
            </a:r>
            <a:r>
              <a:rPr lang="zh-CN" altLang="en-US" sz="1600">
                <a:solidFill>
                  <a:srgbClr val="FF0000"/>
                </a:solidFill>
              </a:rPr>
              <a:t>普通函数this指向undefined</a:t>
            </a:r>
            <a:endParaRPr lang="zh-CN" altLang="en-US" sz="1600">
              <a:solidFill>
                <a:srgbClr val="FF0000"/>
              </a:solidFill>
            </a:endParaRPr>
          </a:p>
          <a:p>
            <a:pPr algn="just"/>
            <a:r>
              <a:rPr lang="zh-CN" altLang="en-US" sz="1600"/>
              <a:t>8. DOM对象的this指向当前调用者--一个DOM对象</a:t>
            </a:r>
            <a:endParaRPr lang="zh-CN" altLang="en-US" sz="1600"/>
          </a:p>
        </p:txBody>
      </p:sp>
      <p:sp>
        <p:nvSpPr>
          <p:cNvPr id="8" name="文本框 7"/>
          <p:cNvSpPr txBox="1"/>
          <p:nvPr/>
        </p:nvSpPr>
        <p:spPr>
          <a:xfrm>
            <a:off x="1625600" y="5337810"/>
            <a:ext cx="10140950" cy="1383665"/>
          </a:xfrm>
          <a:prstGeom prst="rect">
            <a:avLst/>
          </a:prstGeom>
          <a:noFill/>
        </p:spPr>
        <p:txBody>
          <a:bodyPr wrap="square" rtlCol="0" anchor="t">
            <a:spAutoFit/>
          </a:bodyPr>
          <a:p>
            <a:pPr fontAlgn="auto" latinLnBrk="1"/>
            <a:r>
              <a:rPr lang="zh-CN" altLang="en-US" sz="1400"/>
              <a:t>1. 协议 http/https:超文本传输协议，都是建立在TCP传输协议之上，http-&gt;明码传输数据，https-&gt;数据加密传输，在http请求的基础上，添加SSL/TCL安全协议证书</a:t>
            </a:r>
            <a:endParaRPr lang="zh-CN" altLang="en-US" sz="1400"/>
          </a:p>
          <a:p>
            <a:pPr fontAlgn="auto" latinLnBrk="1"/>
            <a:r>
              <a:rPr lang="zh-CN" altLang="en-US" sz="1400"/>
              <a:t>2. 域名 网址，eg:localhost/baidu/taobao等</a:t>
            </a:r>
            <a:endParaRPr lang="zh-CN" altLang="en-US" sz="1400"/>
          </a:p>
          <a:p>
            <a:pPr fontAlgn="auto" latinLnBrk="1"/>
            <a:r>
              <a:rPr lang="zh-CN" altLang="en-US" sz="1400"/>
              <a:t>3. 子域名 http://baidu.cn.com，baidu-&gt;域名，cn-&gt;子域名，子域名可以没有</a:t>
            </a:r>
            <a:endParaRPr lang="zh-CN" altLang="en-US" sz="1400"/>
          </a:p>
          <a:p>
            <a:pPr fontAlgn="auto" latinLnBrk="1"/>
            <a:r>
              <a:rPr lang="zh-CN" altLang="en-US" sz="1400"/>
              <a:t>4. 端口号 默认隐藏，看不见。</a:t>
            </a:r>
            <a:r>
              <a:rPr lang="zh-CN" altLang="en-US" sz="1400">
                <a:solidFill>
                  <a:srgbClr val="FF0000"/>
                </a:solidFill>
              </a:rPr>
              <a:t>前端默认端口号：8080，服务器默认端口号：443</a:t>
            </a:r>
            <a:r>
              <a:rPr lang="zh-CN" altLang="en-US" sz="1400"/>
              <a:t>，本地服务器端口号是暴露出来的，localhost/127.0.0.1，本地服务器：http：//127.0.0.1:8080</a:t>
            </a:r>
            <a:endParaRPr lang="zh-CN" altLang="en-US" sz="1400"/>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14" presetClass="entr" presetSubtype="5" fill="hold" grpId="1"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randombar(vertical)">
                                      <p:cBhvr>
                                        <p:cTn id="13" dur="1000"/>
                                        <p:tgtEl>
                                          <p:spTgt spid="11"/>
                                        </p:tgtEl>
                                      </p:cBhvr>
                                    </p:animEffect>
                                  </p:childTnLst>
                                </p:cTn>
                              </p:par>
                            </p:childTnLst>
                          </p:cTn>
                        </p:par>
                        <p:par>
                          <p:cTn id="14" fill="hold">
                            <p:stCondLst>
                              <p:cond delay="1500"/>
                            </p:stCondLst>
                            <p:childTnLst>
                              <p:par>
                                <p:cTn id="15" presetID="14" presetClass="entr" presetSubtype="5" fill="hold" grpId="1"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randombar(vertical)">
                                      <p:cBhvr>
                                        <p:cTn id="17" dur="1000"/>
                                        <p:tgtEl>
                                          <p:spTgt spid="3"/>
                                        </p:tgtEl>
                                      </p:cBhvr>
                                    </p:animEffect>
                                  </p:childTnLst>
                                </p:cTn>
                              </p:par>
                            </p:childTnLst>
                          </p:cTn>
                        </p:par>
                        <p:par>
                          <p:cTn id="18" fill="hold">
                            <p:stCondLst>
                              <p:cond delay="2500"/>
                            </p:stCondLst>
                            <p:childTnLst>
                              <p:par>
                                <p:cTn id="19" presetID="14" presetClass="entr" presetSubtype="5" fill="hold" grpId="1" nodeType="after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randombar(vertical)">
                                      <p:cBhvr>
                                        <p:cTn id="21"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1" grpId="0"/>
      <p:bldP spid="11" grpId="1"/>
      <p:bldP spid="3" grpId="0"/>
      <p:bldP spid="3" grpId="1"/>
      <p:bldP spid="13" grpId="0"/>
      <p:bldP spid="13" grpId="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0" y="0"/>
            <a:ext cx="9628505" cy="583565"/>
          </a:xfrm>
          <a:prstGeom prst="rect">
            <a:avLst/>
          </a:prstGeom>
          <a:noFill/>
        </p:spPr>
        <p:txBody>
          <a:bodyPr wrap="square" rtlCol="0">
            <a:spAutoFit/>
          </a:bodyPr>
          <a:p>
            <a:pPr algn="just" fontAlgn="auto"/>
            <a:r>
              <a:rPr lang="en-US" altLang="zh-CN" sz="3200">
                <a:solidFill>
                  <a:schemeClr val="tx1"/>
                </a:solidFill>
                <a:cs typeface="+mn-ea"/>
                <a:sym typeface="+mn-lt"/>
              </a:rPr>
              <a:t>11.20==&gt;JS</a:t>
            </a:r>
            <a:r>
              <a:rPr lang="zh-CN" altLang="en-US" sz="3200">
                <a:solidFill>
                  <a:schemeClr val="tx1"/>
                </a:solidFill>
                <a:cs typeface="+mn-ea"/>
                <a:sym typeface="+mn-lt"/>
              </a:rPr>
              <a:t>作用域</a:t>
            </a:r>
            <a:r>
              <a:rPr lang="en-US" altLang="zh-CN" sz="3200">
                <a:solidFill>
                  <a:schemeClr val="tx1"/>
                </a:solidFill>
                <a:cs typeface="+mn-ea"/>
                <a:sym typeface="+mn-lt"/>
              </a:rPr>
              <a:t>/this</a:t>
            </a:r>
            <a:r>
              <a:rPr lang="zh-CN" altLang="en-US" sz="3200">
                <a:solidFill>
                  <a:schemeClr val="tx1"/>
                </a:solidFill>
                <a:cs typeface="+mn-ea"/>
                <a:sym typeface="+mn-lt"/>
              </a:rPr>
              <a:t>指向</a:t>
            </a:r>
            <a:r>
              <a:rPr lang="en-US" altLang="zh-CN" sz="3200">
                <a:solidFill>
                  <a:schemeClr val="tx1"/>
                </a:solidFill>
                <a:cs typeface="+mn-ea"/>
                <a:sym typeface="+mn-lt"/>
              </a:rPr>
              <a:t>/</a:t>
            </a:r>
            <a:r>
              <a:rPr lang="zh-CN" sz="3200">
                <a:solidFill>
                  <a:schemeClr val="tx1"/>
                </a:solidFill>
                <a:cs typeface="+mn-ea"/>
                <a:sym typeface="+mn-lt"/>
              </a:rPr>
              <a:t>域名</a:t>
            </a:r>
            <a:r>
              <a:rPr lang="en-US" altLang="zh-CN" sz="3200">
                <a:solidFill>
                  <a:schemeClr val="tx1"/>
                </a:solidFill>
                <a:cs typeface="+mn-ea"/>
                <a:sym typeface="+mn-lt"/>
              </a:rPr>
              <a:t>/</a:t>
            </a:r>
            <a:r>
              <a:rPr lang="zh-CN" sz="3200">
                <a:cs typeface="+mn-ea"/>
                <a:sym typeface="+mn-lt"/>
              </a:rPr>
              <a:t>网络协议</a:t>
            </a:r>
            <a:endParaRPr lang="zh-CN" sz="3200">
              <a:solidFill>
                <a:schemeClr val="tx1"/>
              </a:solidFill>
              <a:cs typeface="+mn-ea"/>
              <a:sym typeface="+mn-lt"/>
            </a:endParaRPr>
          </a:p>
        </p:txBody>
      </p:sp>
      <p:sp>
        <p:nvSpPr>
          <p:cNvPr id="11" name="文本框 10"/>
          <p:cNvSpPr txBox="1"/>
          <p:nvPr/>
        </p:nvSpPr>
        <p:spPr>
          <a:xfrm>
            <a:off x="0" y="690880"/>
            <a:ext cx="218059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4. </a:t>
            </a:r>
            <a:r>
              <a:rPr lang="zh-CN" sz="2400">
                <a:solidFill>
                  <a:schemeClr val="tx1"/>
                </a:solidFill>
                <a:cs typeface="+mn-ea"/>
                <a:sym typeface="+mn-lt"/>
              </a:rPr>
              <a:t>网络协议</a:t>
            </a:r>
            <a:endParaRPr lang="zh-CN" sz="2400" dirty="0">
              <a:solidFill>
                <a:schemeClr val="tx1"/>
              </a:solidFill>
              <a:cs typeface="+mn-ea"/>
              <a:sym typeface="+mn-lt"/>
            </a:endParaRPr>
          </a:p>
        </p:txBody>
      </p:sp>
      <p:sp>
        <p:nvSpPr>
          <p:cNvPr id="3" name="文本框 2"/>
          <p:cNvSpPr txBox="1"/>
          <p:nvPr/>
        </p:nvSpPr>
        <p:spPr>
          <a:xfrm>
            <a:off x="889000" y="1313180"/>
            <a:ext cx="8739505" cy="3753485"/>
          </a:xfrm>
          <a:prstGeom prst="rect">
            <a:avLst/>
          </a:prstGeom>
          <a:noFill/>
        </p:spPr>
        <p:txBody>
          <a:bodyPr wrap="square" rtlCol="0" anchor="t">
            <a:spAutoFit/>
          </a:bodyPr>
          <a:p>
            <a:r>
              <a:rPr lang="en-US" altLang="zh-CN" sz="1400">
                <a:solidFill>
                  <a:srgbClr val="FF0000"/>
                </a:solidFill>
              </a:rPr>
              <a:t>1. </a:t>
            </a:r>
            <a:r>
              <a:rPr lang="zh-CN" altLang="en-US" sz="1400">
                <a:solidFill>
                  <a:srgbClr val="FF0000"/>
                </a:solidFill>
              </a:rPr>
              <a:t>url输入域名/地址后经历的过程</a:t>
            </a:r>
            <a:endParaRPr lang="zh-CN" altLang="en-US" sz="1400">
              <a:solidFill>
                <a:srgbClr val="FF0000"/>
              </a:solidFill>
            </a:endParaRPr>
          </a:p>
          <a:p>
            <a:r>
              <a:rPr lang="zh-CN" altLang="en-US" sz="1400">
                <a:solidFill>
                  <a:srgbClr val="FF0000"/>
                </a:solidFill>
              </a:rPr>
              <a:t>	1. 输入url</a:t>
            </a:r>
            <a:endParaRPr lang="zh-CN" altLang="en-US" sz="1400">
              <a:solidFill>
                <a:srgbClr val="FF0000"/>
              </a:solidFill>
            </a:endParaRPr>
          </a:p>
          <a:p>
            <a:r>
              <a:rPr lang="zh-CN" altLang="en-US" sz="1400">
                <a:solidFill>
                  <a:srgbClr val="FF0000"/>
                </a:solidFill>
              </a:rPr>
              <a:t>	2. 先检查本地是否有缓存，有缓存，就直接渲染页面</a:t>
            </a:r>
            <a:endParaRPr lang="zh-CN" altLang="en-US" sz="1400">
              <a:solidFill>
                <a:srgbClr val="FF0000"/>
              </a:solidFill>
            </a:endParaRPr>
          </a:p>
          <a:p>
            <a:r>
              <a:rPr lang="zh-CN" altLang="en-US" sz="1400">
                <a:solidFill>
                  <a:srgbClr val="FF0000"/>
                </a:solidFill>
              </a:rPr>
              <a:t>	3. DNS服务器查询，查询对应的IP地址</a:t>
            </a:r>
            <a:endParaRPr lang="zh-CN" altLang="en-US" sz="1400">
              <a:solidFill>
                <a:srgbClr val="FF0000"/>
              </a:solidFill>
            </a:endParaRPr>
          </a:p>
          <a:p>
            <a:r>
              <a:rPr lang="zh-CN" altLang="en-US" sz="1400">
                <a:solidFill>
                  <a:srgbClr val="FF0000"/>
                </a:solidFill>
              </a:rPr>
              <a:t>	4. 发送请求，建立连接，3次握手，和服务器建立连接</a:t>
            </a:r>
            <a:endParaRPr lang="zh-CN" altLang="en-US" sz="1400">
              <a:solidFill>
                <a:srgbClr val="FF0000"/>
              </a:solidFill>
            </a:endParaRPr>
          </a:p>
          <a:p>
            <a:r>
              <a:rPr lang="zh-CN" altLang="en-US" sz="1400">
                <a:solidFill>
                  <a:srgbClr val="FF0000"/>
                </a:solidFill>
              </a:rPr>
              <a:t>	5. TCP传输http报文到前端，报文是传输的数据信息</a:t>
            </a:r>
            <a:endParaRPr lang="zh-CN" altLang="en-US" sz="1400">
              <a:solidFill>
                <a:srgbClr val="FF0000"/>
              </a:solidFill>
            </a:endParaRPr>
          </a:p>
          <a:p>
            <a:r>
              <a:rPr lang="zh-CN" altLang="en-US" sz="1400">
                <a:solidFill>
                  <a:srgbClr val="FF0000"/>
                </a:solidFill>
              </a:rPr>
              <a:t>	6. 下载，然后调用浏览器的一切用到的进程进行渲染，解析，画图</a:t>
            </a:r>
            <a:endParaRPr lang="zh-CN" altLang="en-US" sz="1400">
              <a:solidFill>
                <a:srgbClr val="FF0000"/>
              </a:solidFill>
            </a:endParaRPr>
          </a:p>
          <a:p>
            <a:r>
              <a:rPr lang="zh-CN" altLang="en-US" sz="1400">
                <a:solidFill>
                  <a:srgbClr val="FF0000"/>
                </a:solidFill>
              </a:rPr>
              <a:t>	7. 断开连接，4次挥手</a:t>
            </a:r>
            <a:endParaRPr lang="zh-CN" altLang="en-US" sz="1400">
              <a:solidFill>
                <a:srgbClr val="FF0000"/>
              </a:solidFill>
            </a:endParaRPr>
          </a:p>
          <a:p>
            <a:r>
              <a:rPr lang="zh-CN" altLang="en-US" sz="1400">
                <a:solidFill>
                  <a:srgbClr val="FF0000"/>
                </a:solidFill>
              </a:rPr>
              <a:t>	8. 呈现UI画面</a:t>
            </a:r>
            <a:endParaRPr lang="zh-CN" altLang="en-US" sz="1400">
              <a:solidFill>
                <a:srgbClr val="FF0000"/>
              </a:solidFill>
            </a:endParaRPr>
          </a:p>
          <a:p>
            <a:r>
              <a:rPr lang="en-US" altLang="zh-CN" sz="1400"/>
              <a:t>2. 网络通信协议</a:t>
            </a:r>
            <a:endParaRPr lang="en-US" altLang="zh-CN" sz="1400"/>
          </a:p>
          <a:p>
            <a:r>
              <a:rPr lang="en-US" altLang="zh-CN" sz="1400"/>
              <a:t>	1. 应用层（Application Layer）</a:t>
            </a:r>
            <a:endParaRPr lang="en-US" altLang="zh-CN" sz="1400"/>
          </a:p>
          <a:p>
            <a:r>
              <a:rPr lang="en-US" altLang="zh-CN" sz="1400"/>
              <a:t>	2. 表示层（Presentation Layer）</a:t>
            </a:r>
            <a:endParaRPr lang="en-US" altLang="zh-CN" sz="1400"/>
          </a:p>
          <a:p>
            <a:r>
              <a:rPr lang="en-US" altLang="zh-CN" sz="1400"/>
              <a:t>	3. 会话层（Session Layer）</a:t>
            </a:r>
            <a:endParaRPr lang="en-US" altLang="zh-CN" sz="1400"/>
          </a:p>
          <a:p>
            <a:r>
              <a:rPr lang="en-US" altLang="zh-CN" sz="1400"/>
              <a:t>	4. 传输层（Transport Layer）</a:t>
            </a:r>
            <a:endParaRPr lang="en-US" altLang="zh-CN" sz="1400"/>
          </a:p>
          <a:p>
            <a:r>
              <a:rPr lang="en-US" altLang="zh-CN" sz="1400"/>
              <a:t>	5. 网络层（Network Layer）</a:t>
            </a:r>
            <a:endParaRPr lang="en-US" altLang="zh-CN" sz="1400"/>
          </a:p>
          <a:p>
            <a:r>
              <a:rPr lang="en-US" altLang="zh-CN" sz="1400"/>
              <a:t>	6. 数据链路层（Data Link Layer ） </a:t>
            </a:r>
            <a:endParaRPr lang="en-US" altLang="zh-CN" sz="1400"/>
          </a:p>
          <a:p>
            <a:r>
              <a:rPr lang="en-US" altLang="zh-CN" sz="1400"/>
              <a:t>	7. 物理层（Physics Layer）</a:t>
            </a:r>
            <a:endParaRPr lang="en-US" altLang="zh-CN" sz="1400"/>
          </a:p>
        </p:txBody>
      </p:sp>
      <p:pic>
        <p:nvPicPr>
          <p:cNvPr id="5" name="图片 4" descr="03"/>
          <p:cNvPicPr>
            <a:picLocks noChangeAspect="1"/>
          </p:cNvPicPr>
          <p:nvPr/>
        </p:nvPicPr>
        <p:blipFill>
          <a:blip r:embed="rId2"/>
          <a:stretch>
            <a:fillRect/>
          </a:stretch>
        </p:blipFill>
        <p:spPr>
          <a:xfrm>
            <a:off x="5924550" y="2990850"/>
            <a:ext cx="5715000" cy="3581400"/>
          </a:xfrm>
          <a:prstGeom prst="rect">
            <a:avLst/>
          </a:prstGeom>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14" presetClass="entr" presetSubtype="5" fill="hold" grpId="1"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randombar(vertical)">
                                      <p:cBhvr>
                                        <p:cTn id="13"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1" grpId="0"/>
      <p:bldP spid="11" grpId="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0" y="0"/>
            <a:ext cx="9628505" cy="583565"/>
          </a:xfrm>
          <a:prstGeom prst="rect">
            <a:avLst/>
          </a:prstGeom>
          <a:noFill/>
        </p:spPr>
        <p:txBody>
          <a:bodyPr wrap="square" rtlCol="0">
            <a:spAutoFit/>
          </a:bodyPr>
          <a:p>
            <a:pPr algn="just" fontAlgn="auto"/>
            <a:r>
              <a:rPr lang="en-US" altLang="zh-CN" sz="3200">
                <a:solidFill>
                  <a:schemeClr val="tx1"/>
                </a:solidFill>
                <a:cs typeface="+mn-ea"/>
                <a:sym typeface="+mn-lt"/>
              </a:rPr>
              <a:t>11.23==&gt;</a:t>
            </a:r>
            <a:r>
              <a:rPr lang="zh-CN" sz="3200">
                <a:cs typeface="+mn-ea"/>
                <a:sym typeface="+mn-lt"/>
              </a:rPr>
              <a:t>性能优化</a:t>
            </a:r>
            <a:r>
              <a:rPr lang="en-US" altLang="zh-CN" sz="3200">
                <a:solidFill>
                  <a:schemeClr val="tx1"/>
                </a:solidFill>
                <a:cs typeface="+mn-ea"/>
                <a:sym typeface="+mn-lt"/>
              </a:rPr>
              <a:t>/</a:t>
            </a:r>
            <a:r>
              <a:rPr lang="en-US" sz="3200">
                <a:solidFill>
                  <a:schemeClr val="tx1"/>
                </a:solidFill>
                <a:cs typeface="+mn-ea"/>
                <a:sym typeface="+mn-lt"/>
              </a:rPr>
              <a:t>ajax</a:t>
            </a:r>
            <a:r>
              <a:rPr lang="zh-CN" altLang="en-US" sz="3200">
                <a:solidFill>
                  <a:schemeClr val="tx1"/>
                </a:solidFill>
                <a:cs typeface="+mn-ea"/>
                <a:sym typeface="+mn-lt"/>
              </a:rPr>
              <a:t>讲解</a:t>
            </a:r>
            <a:endParaRPr lang="zh-CN" sz="3200">
              <a:solidFill>
                <a:schemeClr val="tx1"/>
              </a:solidFill>
              <a:cs typeface="+mn-ea"/>
              <a:sym typeface="+mn-lt"/>
            </a:endParaRPr>
          </a:p>
        </p:txBody>
      </p:sp>
      <p:sp>
        <p:nvSpPr>
          <p:cNvPr id="11" name="文本框 10"/>
          <p:cNvSpPr txBox="1"/>
          <p:nvPr/>
        </p:nvSpPr>
        <p:spPr>
          <a:xfrm>
            <a:off x="0" y="690880"/>
            <a:ext cx="218059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1. </a:t>
            </a:r>
            <a:r>
              <a:rPr lang="zh-CN" sz="2400">
                <a:cs typeface="+mn-ea"/>
                <a:sym typeface="+mn-lt"/>
              </a:rPr>
              <a:t>性能优化</a:t>
            </a:r>
            <a:endParaRPr lang="zh-CN" altLang="en-US" sz="2400" dirty="0">
              <a:solidFill>
                <a:schemeClr val="tx1"/>
              </a:solidFill>
              <a:cs typeface="+mn-ea"/>
              <a:sym typeface="+mn-lt"/>
            </a:endParaRPr>
          </a:p>
        </p:txBody>
      </p:sp>
      <p:sp>
        <p:nvSpPr>
          <p:cNvPr id="3" name="文本框 2"/>
          <p:cNvSpPr txBox="1"/>
          <p:nvPr/>
        </p:nvSpPr>
        <p:spPr>
          <a:xfrm>
            <a:off x="8134350" y="690880"/>
            <a:ext cx="337312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2. </a:t>
            </a:r>
            <a:r>
              <a:rPr lang="en-US" sz="2400">
                <a:solidFill>
                  <a:schemeClr val="tx1"/>
                </a:solidFill>
                <a:cs typeface="+mn-ea"/>
                <a:sym typeface="+mn-lt"/>
              </a:rPr>
              <a:t>ajax</a:t>
            </a:r>
            <a:r>
              <a:rPr lang="zh-CN" altLang="en-US" sz="2400">
                <a:solidFill>
                  <a:schemeClr val="tx1"/>
                </a:solidFill>
                <a:cs typeface="+mn-ea"/>
                <a:sym typeface="+mn-lt"/>
              </a:rPr>
              <a:t>讲解</a:t>
            </a:r>
            <a:endParaRPr lang="zh-CN" altLang="en-US" sz="2400" dirty="0">
              <a:solidFill>
                <a:schemeClr val="tx1"/>
              </a:solidFill>
              <a:cs typeface="+mn-ea"/>
              <a:sym typeface="+mn-lt"/>
            </a:endParaRPr>
          </a:p>
        </p:txBody>
      </p:sp>
      <p:sp>
        <p:nvSpPr>
          <p:cNvPr id="4" name="文本框 3"/>
          <p:cNvSpPr txBox="1"/>
          <p:nvPr/>
        </p:nvSpPr>
        <p:spPr>
          <a:xfrm>
            <a:off x="721360" y="1497965"/>
            <a:ext cx="5320665" cy="3046095"/>
          </a:xfrm>
          <a:prstGeom prst="rect">
            <a:avLst/>
          </a:prstGeom>
          <a:noFill/>
        </p:spPr>
        <p:txBody>
          <a:bodyPr wrap="square" rtlCol="0" anchor="t">
            <a:spAutoFit/>
          </a:bodyPr>
          <a:p>
            <a:r>
              <a:rPr lang="zh-CN" altLang="en-US" sz="1600"/>
              <a:t>1. </a:t>
            </a:r>
            <a:r>
              <a:rPr lang="zh-CN" altLang="en-US" sz="1600">
                <a:solidFill>
                  <a:srgbClr val="FF0000"/>
                </a:solidFill>
              </a:rPr>
              <a:t>尽量减少全局变量的书写</a:t>
            </a:r>
            <a:endParaRPr lang="zh-CN" altLang="en-US" sz="1600"/>
          </a:p>
          <a:p>
            <a:r>
              <a:rPr lang="zh-CN" altLang="en-US" sz="1600"/>
              <a:t>2. 减少flash的使用</a:t>
            </a:r>
            <a:endParaRPr lang="zh-CN" altLang="en-US" sz="1600"/>
          </a:p>
          <a:p>
            <a:r>
              <a:rPr lang="zh-CN" altLang="en-US" sz="1600"/>
              <a:t>3. 减少http请求</a:t>
            </a:r>
            <a:endParaRPr lang="zh-CN" altLang="en-US" sz="1600"/>
          </a:p>
          <a:p>
            <a:r>
              <a:rPr lang="zh-CN" altLang="en-US" sz="1600"/>
              <a:t>4. </a:t>
            </a:r>
            <a:r>
              <a:rPr lang="zh-CN" altLang="en-US" sz="1600">
                <a:solidFill>
                  <a:srgbClr val="FF0000"/>
                </a:solidFill>
              </a:rPr>
              <a:t>多使用缓存</a:t>
            </a:r>
            <a:endParaRPr lang="zh-CN" altLang="en-US" sz="1600"/>
          </a:p>
          <a:p>
            <a:r>
              <a:rPr lang="zh-CN" altLang="en-US" sz="1600"/>
              <a:t>5. 使用雪碧图</a:t>
            </a:r>
            <a:endParaRPr lang="zh-CN" altLang="en-US" sz="1600"/>
          </a:p>
          <a:p>
            <a:r>
              <a:rPr lang="zh-CN" altLang="en-US" sz="1600"/>
              <a:t>6. </a:t>
            </a:r>
            <a:r>
              <a:rPr lang="zh-CN" altLang="en-US" sz="1600">
                <a:solidFill>
                  <a:srgbClr val="FF0000"/>
                </a:solidFill>
              </a:rPr>
              <a:t>封装公共方法</a:t>
            </a:r>
            <a:endParaRPr lang="zh-CN" altLang="en-US" sz="1600"/>
          </a:p>
          <a:p>
            <a:r>
              <a:rPr lang="zh-CN" altLang="en-US" sz="1600"/>
              <a:t>7. createDocumentFrag()创建DOM片段</a:t>
            </a:r>
            <a:endParaRPr lang="zh-CN" altLang="en-US" sz="1600"/>
          </a:p>
          <a:p>
            <a:r>
              <a:rPr lang="zh-CN" altLang="en-US" sz="1600"/>
              <a:t>8. 图片懒加载</a:t>
            </a:r>
            <a:endParaRPr lang="zh-CN" altLang="en-US" sz="1600"/>
          </a:p>
          <a:p>
            <a:r>
              <a:rPr lang="zh-CN" altLang="en-US" sz="1600"/>
              <a:t>9. </a:t>
            </a:r>
            <a:r>
              <a:rPr lang="zh-CN" altLang="en-US" sz="1600">
                <a:solidFill>
                  <a:srgbClr val="FF0000"/>
                </a:solidFill>
              </a:rPr>
              <a:t>减少闭包、递归的使用</a:t>
            </a:r>
            <a:endParaRPr lang="zh-CN" altLang="en-US" sz="1600">
              <a:solidFill>
                <a:srgbClr val="FF0000"/>
              </a:solidFill>
            </a:endParaRPr>
          </a:p>
          <a:p>
            <a:r>
              <a:rPr lang="zh-CN" altLang="en-US" sz="1600"/>
              <a:t>10. 使用webpake打包工具，尽量压缩HTML，JS，css文件</a:t>
            </a:r>
            <a:endParaRPr lang="zh-CN" altLang="en-US" sz="1600"/>
          </a:p>
          <a:p>
            <a:r>
              <a:rPr lang="zh-CN" altLang="en-US" sz="1600"/>
              <a:t>11. 用事件时，多使用addEventListener()</a:t>
            </a:r>
            <a:endParaRPr lang="zh-CN" altLang="en-US" sz="1600"/>
          </a:p>
          <a:p>
            <a:r>
              <a:rPr lang="zh-CN" altLang="en-US" sz="1600"/>
              <a:t>12. </a:t>
            </a:r>
            <a:r>
              <a:rPr lang="zh-CN" altLang="en-US" sz="1600">
                <a:solidFill>
                  <a:srgbClr val="FF0000"/>
                </a:solidFill>
              </a:rPr>
              <a:t>声明变量多用let，const，少用var</a:t>
            </a:r>
            <a:endParaRPr lang="zh-CN" altLang="en-US" sz="1600">
              <a:solidFill>
                <a:srgbClr val="FF0000"/>
              </a:solidFill>
            </a:endParaRPr>
          </a:p>
        </p:txBody>
      </p:sp>
      <p:sp>
        <p:nvSpPr>
          <p:cNvPr id="5" name="文本框 4"/>
          <p:cNvSpPr txBox="1"/>
          <p:nvPr/>
        </p:nvSpPr>
        <p:spPr>
          <a:xfrm>
            <a:off x="6042025" y="1151255"/>
            <a:ext cx="5922010" cy="3538220"/>
          </a:xfrm>
          <a:prstGeom prst="rect">
            <a:avLst/>
          </a:prstGeom>
          <a:noFill/>
        </p:spPr>
        <p:txBody>
          <a:bodyPr wrap="square" rtlCol="0" anchor="t">
            <a:spAutoFit/>
          </a:bodyPr>
          <a:p>
            <a:pPr fontAlgn="auto" latinLnBrk="1"/>
            <a:r>
              <a:rPr lang="en-US" altLang="zh-CN" sz="1600"/>
              <a:t>1. </a:t>
            </a:r>
            <a:r>
              <a:rPr lang="zh-CN" altLang="en-US" sz="1600"/>
              <a:t>全称：Asynchronous JavaScript and XML（异步的 JavaScript 和 XML）。</a:t>
            </a:r>
            <a:endParaRPr lang="zh-CN" altLang="en-US" sz="1600"/>
          </a:p>
          <a:p>
            <a:pPr fontAlgn="auto" latinLnBrk="1"/>
            <a:r>
              <a:rPr lang="en-US" altLang="zh-CN" sz="1600"/>
              <a:t>2. </a:t>
            </a:r>
            <a:r>
              <a:rPr lang="zh-CN" altLang="en-US" sz="1600"/>
              <a:t>功能：是前后端交互的工具，异步请求对象，不需要刷新整个页面，就可以实现局部数据的更新</a:t>
            </a:r>
            <a:endParaRPr lang="zh-CN" altLang="en-US" sz="1600"/>
          </a:p>
          <a:p>
            <a:pPr fontAlgn="auto" latinLnBrk="1"/>
            <a:r>
              <a:rPr lang="en-US" altLang="zh-CN" sz="1600"/>
              <a:t>3. </a:t>
            </a:r>
            <a:r>
              <a:rPr lang="zh-CN" altLang="en-US" sz="1600"/>
              <a:t>标准浏览器的异步请求对象：XMLHttpRequest()</a:t>
            </a:r>
            <a:endParaRPr lang="zh-CN" altLang="en-US" sz="1600"/>
          </a:p>
          <a:p>
            <a:pPr fontAlgn="auto" latinLnBrk="1"/>
            <a:r>
              <a:rPr lang="zh-CN" altLang="en-US" sz="1600"/>
              <a:t>   IE浏览器的异步请求对象：ActiveXObject()</a:t>
            </a:r>
            <a:endParaRPr lang="zh-CN" altLang="en-US" sz="1600"/>
          </a:p>
          <a:p>
            <a:pPr fontAlgn="auto" latinLnBrk="1"/>
            <a:r>
              <a:rPr lang="en-US" altLang="zh-CN" sz="1600"/>
              <a:t>4. ajax封装</a:t>
            </a:r>
            <a:r>
              <a:rPr lang="zh-CN" altLang="en-US" sz="1600"/>
              <a:t>：</a:t>
            </a:r>
            <a:endParaRPr lang="en-US" altLang="zh-CN" sz="1600"/>
          </a:p>
          <a:p>
            <a:pPr fontAlgn="auto" latinLnBrk="1"/>
            <a:r>
              <a:rPr lang="en-US" altLang="zh-CN" sz="1600"/>
              <a:t>	1. 创建异步请求对象</a:t>
            </a:r>
            <a:endParaRPr lang="en-US" altLang="zh-CN" sz="1600"/>
          </a:p>
          <a:p>
            <a:pPr fontAlgn="auto" latinLnBrk="1"/>
            <a:r>
              <a:rPr lang="en-US" altLang="zh-CN" sz="1600"/>
              <a:t>	2. 建立连接</a:t>
            </a:r>
            <a:r>
              <a:rPr lang="zh-CN" altLang="en-US" sz="1600"/>
              <a:t>：</a:t>
            </a:r>
            <a:r>
              <a:rPr lang="en-US" altLang="zh-CN" sz="1600"/>
              <a:t>open()</a:t>
            </a:r>
            <a:endParaRPr lang="en-US" altLang="zh-CN" sz="1600"/>
          </a:p>
          <a:p>
            <a:pPr fontAlgn="auto" latinLnBrk="1"/>
            <a:r>
              <a:rPr lang="en-US" altLang="zh-CN" sz="1600"/>
              <a:t>	3. 发送/提交数据:send()</a:t>
            </a:r>
            <a:endParaRPr lang="en-US" altLang="zh-CN" sz="1600"/>
          </a:p>
          <a:p>
            <a:pPr fontAlgn="auto" latinLnBrk="1"/>
            <a:r>
              <a:rPr lang="en-US" altLang="zh-CN" sz="1600"/>
              <a:t>	4. 注册监听函数，监听服务端给前端响应的数据</a:t>
            </a:r>
            <a:endParaRPr lang="en-US" altLang="zh-CN" sz="1600"/>
          </a:p>
          <a:p>
            <a:pPr fontAlgn="auto" latinLnBrk="1"/>
            <a:r>
              <a:rPr lang="en-US" altLang="zh-CN" sz="1600"/>
              <a:t>	onreadystatechange()</a:t>
            </a:r>
            <a:endParaRPr lang="en-US" altLang="zh-CN" sz="1600"/>
          </a:p>
          <a:p>
            <a:pPr fontAlgn="auto" latinLnBrk="1"/>
            <a:r>
              <a:rPr lang="en-US" altLang="zh-CN" sz="1600"/>
              <a:t>5. </a:t>
            </a:r>
            <a:r>
              <a:rPr lang="zh-CN" altLang="en-US" sz="1600"/>
              <a:t>优点：无刷新更新数据，界面与应用分离</a:t>
            </a:r>
            <a:endParaRPr lang="zh-CN" altLang="en-US" sz="1600"/>
          </a:p>
          <a:p>
            <a:pPr fontAlgn="auto" latinLnBrk="1"/>
            <a:r>
              <a:rPr lang="en-US" altLang="zh-CN" sz="1600"/>
              <a:t>   </a:t>
            </a:r>
            <a:r>
              <a:rPr lang="zh-CN" altLang="en-US" sz="1600"/>
              <a:t>缺点：</a:t>
            </a:r>
            <a:r>
              <a:rPr lang="zh-CN" altLang="en-US" sz="1600">
                <a:sym typeface="+mn-ea"/>
              </a:rPr>
              <a:t>产生死亡回调，打乱</a:t>
            </a:r>
            <a:r>
              <a:rPr lang="en-US" altLang="zh-CN" sz="1600">
                <a:sym typeface="+mn-ea"/>
              </a:rPr>
              <a:t>js</a:t>
            </a:r>
            <a:r>
              <a:rPr lang="zh-CN" altLang="en-US" sz="1600">
                <a:sym typeface="+mn-ea"/>
              </a:rPr>
              <a:t>执行顺序</a:t>
            </a:r>
            <a:endParaRPr lang="zh-CN" altLang="en-US" sz="1600">
              <a:sym typeface="+mn-ea"/>
            </a:endParaRPr>
          </a:p>
        </p:txBody>
      </p:sp>
      <p:sp>
        <p:nvSpPr>
          <p:cNvPr id="8" name="文本框 7"/>
          <p:cNvSpPr txBox="1"/>
          <p:nvPr/>
        </p:nvSpPr>
        <p:spPr>
          <a:xfrm>
            <a:off x="721360" y="4683760"/>
            <a:ext cx="8842375" cy="583565"/>
          </a:xfrm>
          <a:prstGeom prst="rect">
            <a:avLst/>
          </a:prstGeom>
          <a:noFill/>
        </p:spPr>
        <p:txBody>
          <a:bodyPr wrap="square" rtlCol="0" anchor="t">
            <a:spAutoFit/>
          </a:bodyPr>
          <a:p>
            <a:r>
              <a:rPr lang="zh-CN" altLang="en-US" sz="1600">
                <a:sym typeface="+mn-ea"/>
              </a:rPr>
              <a:t>请求头设置：</a:t>
            </a:r>
            <a:r>
              <a:rPr lang="en-US" altLang="zh-CN" sz="1600"/>
              <a:t>1. </a:t>
            </a:r>
            <a:r>
              <a:rPr lang="zh-CN" altLang="en-US" sz="1600"/>
              <a:t>setRequestHeader("Content-type","application/</a:t>
            </a:r>
            <a:r>
              <a:rPr lang="zh-CN" altLang="en-US" sz="1600">
                <a:solidFill>
                  <a:srgbClr val="FF0000"/>
                </a:solidFill>
              </a:rPr>
              <a:t>json</a:t>
            </a:r>
            <a:r>
              <a:rPr lang="zh-CN" altLang="en-US" sz="1600"/>
              <a:t>;charset=utf-8")</a:t>
            </a:r>
            <a:endParaRPr lang="zh-CN" altLang="en-US" sz="1600"/>
          </a:p>
          <a:p>
            <a:r>
              <a:rPr lang="en-US" altLang="zh-CN" sz="1600"/>
              <a:t>2. </a:t>
            </a:r>
            <a:r>
              <a:rPr lang="zh-CN" altLang="en-US" sz="1600"/>
              <a:t>setRequestHeader("Content-type","application/</a:t>
            </a:r>
            <a:r>
              <a:rPr lang="zh-CN" altLang="en-US" sz="1600">
                <a:solidFill>
                  <a:srgbClr val="FF0000"/>
                </a:solidFill>
              </a:rPr>
              <a:t>x-www-form-urlencoded</a:t>
            </a:r>
            <a:r>
              <a:rPr lang="zh-CN" altLang="en-US" sz="1600"/>
              <a:t>;charset=utf-8")</a:t>
            </a:r>
            <a:endParaRPr lang="zh-CN" altLang="en-US" sz="1600"/>
          </a:p>
        </p:txBody>
      </p:sp>
      <p:sp>
        <p:nvSpPr>
          <p:cNvPr id="14" name="文本框 13"/>
          <p:cNvSpPr txBox="1"/>
          <p:nvPr/>
        </p:nvSpPr>
        <p:spPr>
          <a:xfrm>
            <a:off x="3218815" y="5594985"/>
            <a:ext cx="8520430" cy="1168400"/>
          </a:xfrm>
          <a:prstGeom prst="rect">
            <a:avLst/>
          </a:prstGeom>
          <a:noFill/>
        </p:spPr>
        <p:txBody>
          <a:bodyPr wrap="square" rtlCol="0" anchor="t">
            <a:spAutoFit/>
          </a:bodyPr>
          <a:p>
            <a:r>
              <a:rPr lang="zh-CN" altLang="en-US" sz="1400"/>
              <a:t>0：请求未初始化（还没有调用 open()）。</a:t>
            </a:r>
            <a:endParaRPr lang="zh-CN" altLang="en-US" sz="1400"/>
          </a:p>
          <a:p>
            <a:r>
              <a:rPr lang="zh-CN" altLang="en-US" sz="1400"/>
              <a:t>1：请求已经建立，但是还没有发送（还没有调用 send()）。</a:t>
            </a:r>
            <a:endParaRPr lang="zh-CN" altLang="en-US" sz="1400"/>
          </a:p>
          <a:p>
            <a:r>
              <a:rPr lang="zh-CN" altLang="en-US" sz="1400"/>
              <a:t>2：请求已发送，正在处理中（通常现在可以从响应中获取内容头）。</a:t>
            </a:r>
            <a:endParaRPr lang="zh-CN" altLang="en-US" sz="1400"/>
          </a:p>
          <a:p>
            <a:r>
              <a:rPr lang="zh-CN" altLang="en-US" sz="1400"/>
              <a:t>3：请求在处理中；通常响应中已有部分数据可用了，但是服务器还没有完成响应的生成。</a:t>
            </a:r>
            <a:endParaRPr lang="zh-CN" altLang="en-US" sz="1400"/>
          </a:p>
          <a:p>
            <a:r>
              <a:rPr lang="zh-CN" altLang="en-US" sz="1400"/>
              <a:t>4：响应已完成；您可以获取并使用服务器的响应了。</a:t>
            </a:r>
            <a:endParaRPr lang="zh-CN" altLang="en-US" sz="1400"/>
          </a:p>
        </p:txBody>
      </p:sp>
      <p:sp>
        <p:nvSpPr>
          <p:cNvPr id="15" name="文本框 14"/>
          <p:cNvSpPr txBox="1"/>
          <p:nvPr/>
        </p:nvSpPr>
        <p:spPr>
          <a:xfrm>
            <a:off x="861060" y="5928360"/>
            <a:ext cx="2240280" cy="368300"/>
          </a:xfrm>
          <a:prstGeom prst="rect">
            <a:avLst/>
          </a:prstGeom>
          <a:noFill/>
        </p:spPr>
        <p:txBody>
          <a:bodyPr wrap="none" rtlCol="0" anchor="t">
            <a:spAutoFit/>
          </a:bodyPr>
          <a:p>
            <a:r>
              <a:rPr lang="zh-CN" altLang="en-US">
                <a:sym typeface="+mn-ea"/>
              </a:rPr>
              <a:t>readyState响应码：</a:t>
            </a:r>
            <a:endParaRPr lang="zh-CN" altLang="en-US"/>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14" presetClass="entr" presetSubtype="5" fill="hold" grpId="1"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randombar(vertical)">
                                      <p:cBhvr>
                                        <p:cTn id="13" dur="1000"/>
                                        <p:tgtEl>
                                          <p:spTgt spid="11"/>
                                        </p:tgtEl>
                                      </p:cBhvr>
                                    </p:animEffect>
                                  </p:childTnLst>
                                </p:cTn>
                              </p:par>
                            </p:childTnLst>
                          </p:cTn>
                        </p:par>
                        <p:par>
                          <p:cTn id="14" fill="hold">
                            <p:stCondLst>
                              <p:cond delay="1500"/>
                            </p:stCondLst>
                            <p:childTnLst>
                              <p:par>
                                <p:cTn id="15" presetID="14" presetClass="entr" presetSubtype="5" fill="hold" grpId="1"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randombar(vertical)">
                                      <p:cBhvr>
                                        <p:cTn id="1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1" grpId="0"/>
      <p:bldP spid="11" grpId="1"/>
      <p:bldP spid="3" grpId="0"/>
      <p:bldP spid="3" grpId="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0" y="0"/>
            <a:ext cx="9628505" cy="583565"/>
          </a:xfrm>
          <a:prstGeom prst="rect">
            <a:avLst/>
          </a:prstGeom>
          <a:noFill/>
        </p:spPr>
        <p:txBody>
          <a:bodyPr wrap="square" rtlCol="0">
            <a:spAutoFit/>
          </a:bodyPr>
          <a:p>
            <a:pPr algn="just" fontAlgn="auto"/>
            <a:r>
              <a:rPr lang="en-US" altLang="zh-CN" sz="3200">
                <a:solidFill>
                  <a:schemeClr val="tx1"/>
                </a:solidFill>
                <a:cs typeface="+mn-ea"/>
                <a:sym typeface="+mn-lt"/>
              </a:rPr>
              <a:t>11.24==&gt;</a:t>
            </a:r>
            <a:r>
              <a:rPr lang="zh-CN" sz="3200">
                <a:solidFill>
                  <a:schemeClr val="tx1"/>
                </a:solidFill>
                <a:cs typeface="+mn-ea"/>
                <a:sym typeface="+mn-lt"/>
              </a:rPr>
              <a:t>前后端交互</a:t>
            </a:r>
            <a:r>
              <a:rPr lang="en-US" altLang="zh-CN" sz="3200">
                <a:solidFill>
                  <a:schemeClr val="tx1"/>
                </a:solidFill>
                <a:cs typeface="+mn-ea"/>
                <a:sym typeface="+mn-lt"/>
              </a:rPr>
              <a:t>/</a:t>
            </a:r>
            <a:r>
              <a:rPr lang="zh-CN" sz="3200">
                <a:solidFill>
                  <a:schemeClr val="tx1"/>
                </a:solidFill>
                <a:cs typeface="+mn-ea"/>
                <a:sym typeface="+mn-lt"/>
              </a:rPr>
              <a:t>域名获取</a:t>
            </a:r>
            <a:endParaRPr lang="zh-CN" sz="3200">
              <a:solidFill>
                <a:schemeClr val="tx1"/>
              </a:solidFill>
              <a:cs typeface="+mn-ea"/>
              <a:sym typeface="+mn-lt"/>
            </a:endParaRPr>
          </a:p>
        </p:txBody>
      </p:sp>
      <p:sp>
        <p:nvSpPr>
          <p:cNvPr id="11" name="文本框 10"/>
          <p:cNvSpPr txBox="1"/>
          <p:nvPr/>
        </p:nvSpPr>
        <p:spPr>
          <a:xfrm>
            <a:off x="0" y="690880"/>
            <a:ext cx="218059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1. </a:t>
            </a:r>
            <a:r>
              <a:rPr lang="zh-CN" sz="2400">
                <a:solidFill>
                  <a:schemeClr val="tx1"/>
                </a:solidFill>
                <a:cs typeface="+mn-ea"/>
                <a:sym typeface="+mn-lt"/>
              </a:rPr>
              <a:t>前后端交互</a:t>
            </a:r>
            <a:endParaRPr lang="zh-CN" sz="2400" dirty="0">
              <a:solidFill>
                <a:schemeClr val="tx1"/>
              </a:solidFill>
              <a:cs typeface="+mn-ea"/>
              <a:sym typeface="+mn-lt"/>
            </a:endParaRPr>
          </a:p>
        </p:txBody>
      </p:sp>
      <p:sp>
        <p:nvSpPr>
          <p:cNvPr id="3" name="文本框 2"/>
          <p:cNvSpPr txBox="1"/>
          <p:nvPr/>
        </p:nvSpPr>
        <p:spPr>
          <a:xfrm>
            <a:off x="0" y="3596640"/>
            <a:ext cx="337312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2. </a:t>
            </a:r>
            <a:r>
              <a:rPr lang="zh-CN" sz="2400">
                <a:solidFill>
                  <a:schemeClr val="tx1"/>
                </a:solidFill>
                <a:cs typeface="+mn-ea"/>
                <a:sym typeface="+mn-lt"/>
              </a:rPr>
              <a:t>域名获取</a:t>
            </a:r>
            <a:endParaRPr lang="zh-CN" sz="2400" dirty="0">
              <a:solidFill>
                <a:schemeClr val="tx1"/>
              </a:solidFill>
              <a:cs typeface="+mn-ea"/>
              <a:sym typeface="+mn-lt"/>
            </a:endParaRPr>
          </a:p>
        </p:txBody>
      </p:sp>
      <p:sp>
        <p:nvSpPr>
          <p:cNvPr id="4" name="文本框 3"/>
          <p:cNvSpPr txBox="1"/>
          <p:nvPr/>
        </p:nvSpPr>
        <p:spPr>
          <a:xfrm>
            <a:off x="1824990" y="1475105"/>
            <a:ext cx="7702550" cy="953135"/>
          </a:xfrm>
          <a:prstGeom prst="rect">
            <a:avLst/>
          </a:prstGeom>
          <a:noFill/>
        </p:spPr>
        <p:txBody>
          <a:bodyPr wrap="square" rtlCol="0" anchor="t">
            <a:spAutoFit/>
          </a:bodyPr>
          <a:p>
            <a:r>
              <a:rPr lang="zh-CN" altLang="en-US" sz="1400"/>
              <a:t>概念：由客户端发起的连接请求</a:t>
            </a:r>
            <a:endParaRPr lang="zh-CN" altLang="en-US" sz="1400"/>
          </a:p>
          <a:p>
            <a:r>
              <a:rPr lang="zh-CN" altLang="en-US" sz="1400">
                <a:solidFill>
                  <a:srgbClr val="FF0000"/>
                </a:solidFill>
              </a:rPr>
              <a:t>1. 客户端发起连接请求，携带SYN标识</a:t>
            </a:r>
            <a:endParaRPr lang="zh-CN" altLang="en-US" sz="1400">
              <a:solidFill>
                <a:srgbClr val="FF0000"/>
              </a:solidFill>
            </a:endParaRPr>
          </a:p>
          <a:p>
            <a:r>
              <a:rPr lang="zh-CN" altLang="en-US" sz="1400">
                <a:solidFill>
                  <a:srgbClr val="FF0000"/>
                </a:solidFill>
              </a:rPr>
              <a:t>2. 服务器接收到客户端的SYN标识后，重新给客户端返回当前SYN标识+确认码 SYN+ACK</a:t>
            </a:r>
            <a:endParaRPr lang="zh-CN" altLang="en-US" sz="1400">
              <a:solidFill>
                <a:srgbClr val="FF0000"/>
              </a:solidFill>
            </a:endParaRPr>
          </a:p>
          <a:p>
            <a:r>
              <a:rPr lang="zh-CN" altLang="en-US" sz="1400">
                <a:solidFill>
                  <a:srgbClr val="FF0000"/>
                </a:solidFill>
              </a:rPr>
              <a:t>3. 客户端收到SYN+ACK码，确认无误，再次给服务器发送ACK确认码</a:t>
            </a:r>
            <a:endParaRPr lang="zh-CN" altLang="en-US" sz="1400">
              <a:solidFill>
                <a:srgbClr val="FF0000"/>
              </a:solidFill>
            </a:endParaRPr>
          </a:p>
        </p:txBody>
      </p:sp>
      <p:sp>
        <p:nvSpPr>
          <p:cNvPr id="5" name="文本框 4"/>
          <p:cNvSpPr txBox="1"/>
          <p:nvPr/>
        </p:nvSpPr>
        <p:spPr>
          <a:xfrm>
            <a:off x="1824990" y="2428240"/>
            <a:ext cx="7207250" cy="1168400"/>
          </a:xfrm>
          <a:prstGeom prst="rect">
            <a:avLst/>
          </a:prstGeom>
          <a:noFill/>
        </p:spPr>
        <p:txBody>
          <a:bodyPr wrap="square" rtlCol="0" anchor="t">
            <a:spAutoFit/>
          </a:bodyPr>
          <a:p>
            <a:r>
              <a:rPr lang="zh-CN" altLang="en-US" sz="1400"/>
              <a:t>概念：客户端</a:t>
            </a:r>
            <a:r>
              <a:rPr lang="en-US" altLang="zh-CN" sz="1400"/>
              <a:t>/</a:t>
            </a:r>
            <a:r>
              <a:rPr lang="zh-CN" altLang="en-US" sz="1400"/>
              <a:t>服务端发起请求</a:t>
            </a:r>
            <a:endParaRPr lang="zh-CN" altLang="en-US" sz="1400"/>
          </a:p>
          <a:p>
            <a:r>
              <a:rPr lang="zh-CN" altLang="en-US" sz="1400">
                <a:solidFill>
                  <a:srgbClr val="FF0000"/>
                </a:solidFill>
              </a:rPr>
              <a:t>1. 当数据传输完毕后，客户端发起断开连接的请求，携带一个FIN结束码给服务器</a:t>
            </a:r>
            <a:endParaRPr lang="zh-CN" altLang="en-US" sz="1400">
              <a:solidFill>
                <a:srgbClr val="FF0000"/>
              </a:solidFill>
            </a:endParaRPr>
          </a:p>
          <a:p>
            <a:r>
              <a:rPr lang="zh-CN" altLang="en-US" sz="1400">
                <a:solidFill>
                  <a:srgbClr val="FF0000"/>
                </a:solidFill>
              </a:rPr>
              <a:t>2. 服务器接收到FIN码后，发送一个ACK确认码，询问是否断开连接</a:t>
            </a:r>
            <a:endParaRPr lang="zh-CN" altLang="en-US" sz="1400">
              <a:solidFill>
                <a:srgbClr val="FF0000"/>
              </a:solidFill>
            </a:endParaRPr>
          </a:p>
          <a:p>
            <a:r>
              <a:rPr lang="zh-CN" altLang="en-US" sz="1400">
                <a:solidFill>
                  <a:srgbClr val="FF0000"/>
                </a:solidFill>
              </a:rPr>
              <a:t>3. 服务器再次发送一个FIN结束码到客户端</a:t>
            </a:r>
            <a:endParaRPr lang="zh-CN" altLang="en-US" sz="1400">
              <a:solidFill>
                <a:srgbClr val="FF0000"/>
              </a:solidFill>
            </a:endParaRPr>
          </a:p>
          <a:p>
            <a:r>
              <a:rPr lang="zh-CN" altLang="en-US" sz="1400">
                <a:solidFill>
                  <a:srgbClr val="FF0000"/>
                </a:solidFill>
              </a:rPr>
              <a:t>4. 客户端确定结束，返回一个确认码（断开连接）</a:t>
            </a:r>
            <a:endParaRPr lang="zh-CN" altLang="en-US" sz="1400">
              <a:solidFill>
                <a:srgbClr val="FF0000"/>
              </a:solidFill>
            </a:endParaRPr>
          </a:p>
        </p:txBody>
      </p:sp>
      <p:sp>
        <p:nvSpPr>
          <p:cNvPr id="6" name="文本框 5"/>
          <p:cNvSpPr txBox="1"/>
          <p:nvPr/>
        </p:nvSpPr>
        <p:spPr>
          <a:xfrm>
            <a:off x="832485" y="1475105"/>
            <a:ext cx="1097280" cy="337185"/>
          </a:xfrm>
          <a:prstGeom prst="rect">
            <a:avLst/>
          </a:prstGeom>
          <a:noFill/>
        </p:spPr>
        <p:txBody>
          <a:bodyPr wrap="none" rtlCol="0" anchor="t">
            <a:spAutoFit/>
          </a:bodyPr>
          <a:p>
            <a:r>
              <a:rPr lang="zh-CN" altLang="en-US" sz="1600">
                <a:solidFill>
                  <a:srgbClr val="FF0000"/>
                </a:solidFill>
                <a:sym typeface="+mn-ea"/>
              </a:rPr>
              <a:t>3次握手：</a:t>
            </a:r>
            <a:endParaRPr lang="zh-CN" altLang="en-US" sz="1600">
              <a:solidFill>
                <a:srgbClr val="FF0000"/>
              </a:solidFill>
              <a:sym typeface="+mn-ea"/>
            </a:endParaRPr>
          </a:p>
        </p:txBody>
      </p:sp>
      <p:sp>
        <p:nvSpPr>
          <p:cNvPr id="8" name="文本框 7"/>
          <p:cNvSpPr txBox="1"/>
          <p:nvPr/>
        </p:nvSpPr>
        <p:spPr>
          <a:xfrm>
            <a:off x="832485" y="2428240"/>
            <a:ext cx="1097280" cy="337185"/>
          </a:xfrm>
          <a:prstGeom prst="rect">
            <a:avLst/>
          </a:prstGeom>
          <a:noFill/>
        </p:spPr>
        <p:txBody>
          <a:bodyPr wrap="none" rtlCol="0" anchor="t">
            <a:spAutoFit/>
          </a:bodyPr>
          <a:p>
            <a:r>
              <a:rPr lang="zh-CN" altLang="en-US" sz="1600">
                <a:solidFill>
                  <a:srgbClr val="FF0000"/>
                </a:solidFill>
                <a:sym typeface="+mn-ea"/>
              </a:rPr>
              <a:t>4次挥手：</a:t>
            </a:r>
            <a:endParaRPr lang="zh-CN" altLang="en-US" sz="1600">
              <a:solidFill>
                <a:srgbClr val="FF0000"/>
              </a:solidFill>
              <a:sym typeface="+mn-ea"/>
            </a:endParaRPr>
          </a:p>
        </p:txBody>
      </p:sp>
      <p:sp>
        <p:nvSpPr>
          <p:cNvPr id="9" name="文本框 8"/>
          <p:cNvSpPr txBox="1"/>
          <p:nvPr/>
        </p:nvSpPr>
        <p:spPr>
          <a:xfrm>
            <a:off x="832485" y="1151255"/>
            <a:ext cx="6264275" cy="306705"/>
          </a:xfrm>
          <a:prstGeom prst="rect">
            <a:avLst/>
          </a:prstGeom>
          <a:noFill/>
        </p:spPr>
        <p:txBody>
          <a:bodyPr wrap="square" rtlCol="0" anchor="t">
            <a:spAutoFit/>
          </a:bodyPr>
          <a:p>
            <a:r>
              <a:rPr lang="zh-CN" altLang="en-US" sz="1400"/>
              <a:t>http请求是无状态的，不会一直连接服务器，数据传输完毕之后就会断开连接</a:t>
            </a:r>
            <a:endParaRPr lang="zh-CN" altLang="en-US" sz="1400"/>
          </a:p>
        </p:txBody>
      </p:sp>
      <p:sp>
        <p:nvSpPr>
          <p:cNvPr id="14" name="文本框 13"/>
          <p:cNvSpPr txBox="1"/>
          <p:nvPr/>
        </p:nvSpPr>
        <p:spPr>
          <a:xfrm>
            <a:off x="832485" y="4149090"/>
            <a:ext cx="4902200" cy="2553335"/>
          </a:xfrm>
          <a:prstGeom prst="rect">
            <a:avLst/>
          </a:prstGeom>
          <a:noFill/>
        </p:spPr>
        <p:txBody>
          <a:bodyPr wrap="square" rtlCol="0" anchor="t">
            <a:spAutoFit/>
          </a:bodyPr>
          <a:p>
            <a:pPr fontAlgn="auto">
              <a:lnSpc>
                <a:spcPct val="100000"/>
              </a:lnSpc>
            </a:pPr>
            <a:r>
              <a:rPr lang="zh-CN" altLang="en-US" sz="1600"/>
              <a:t>window.location：输出结果 是个对象</a:t>
            </a:r>
            <a:endParaRPr lang="zh-CN" altLang="en-US" sz="1600"/>
          </a:p>
          <a:p>
            <a:pPr fontAlgn="auto">
              <a:lnSpc>
                <a:spcPct val="100000"/>
              </a:lnSpc>
            </a:pPr>
            <a:r>
              <a:rPr lang="zh-CN" altLang="en-US" sz="1600"/>
              <a:t>location.href:获取地址栏全路径</a:t>
            </a:r>
            <a:endParaRPr lang="zh-CN" altLang="en-US" sz="1600"/>
          </a:p>
          <a:p>
            <a:pPr fontAlgn="auto">
              <a:lnSpc>
                <a:spcPct val="100000"/>
              </a:lnSpc>
            </a:pPr>
            <a:r>
              <a:rPr lang="zh-CN" altLang="en-US" sz="1600"/>
              <a:t>locaion.port:获取地址栏端口号</a:t>
            </a:r>
            <a:endParaRPr lang="zh-CN" altLang="en-US" sz="1600"/>
          </a:p>
          <a:p>
            <a:pPr fontAlgn="auto">
              <a:lnSpc>
                <a:spcPct val="100000"/>
              </a:lnSpc>
            </a:pPr>
            <a:r>
              <a:rPr lang="zh-CN" altLang="en-US" sz="1600"/>
              <a:t>location.protocol:获取地址栏协议</a:t>
            </a:r>
            <a:endParaRPr lang="zh-CN" altLang="en-US" sz="1600"/>
          </a:p>
          <a:p>
            <a:pPr fontAlgn="auto">
              <a:lnSpc>
                <a:spcPct val="100000"/>
              </a:lnSpc>
            </a:pPr>
            <a:r>
              <a:rPr lang="zh-CN" altLang="en-US" sz="1600"/>
              <a:t>location.host:获取域名+端口号</a:t>
            </a:r>
            <a:endParaRPr lang="zh-CN" altLang="en-US" sz="1600"/>
          </a:p>
          <a:p>
            <a:pPr fontAlgn="auto">
              <a:lnSpc>
                <a:spcPct val="100000"/>
              </a:lnSpc>
            </a:pPr>
            <a:r>
              <a:rPr lang="zh-CN" altLang="en-US" sz="1600"/>
              <a:t>location.hostname:获取域名</a:t>
            </a:r>
            <a:endParaRPr lang="zh-CN" altLang="en-US" sz="1600"/>
          </a:p>
          <a:p>
            <a:pPr fontAlgn="auto">
              <a:lnSpc>
                <a:spcPct val="100000"/>
              </a:lnSpc>
            </a:pPr>
            <a:r>
              <a:rPr lang="zh-CN" altLang="en-US" sz="1600"/>
              <a:t>location.origin:获取完整的域名</a:t>
            </a:r>
            <a:endParaRPr lang="zh-CN" altLang="en-US" sz="1600"/>
          </a:p>
          <a:p>
            <a:pPr fontAlgn="auto">
              <a:lnSpc>
                <a:spcPct val="100000"/>
              </a:lnSpc>
            </a:pPr>
            <a:r>
              <a:rPr lang="zh-CN" altLang="en-US" sz="1600"/>
              <a:t>location.pathname:获取完整路径</a:t>
            </a:r>
            <a:endParaRPr lang="zh-CN" altLang="en-US" sz="1600"/>
          </a:p>
          <a:p>
            <a:pPr fontAlgn="auto">
              <a:lnSpc>
                <a:spcPct val="100000"/>
              </a:lnSpc>
            </a:pPr>
            <a:endParaRPr lang="zh-CN" altLang="en-US" sz="1600"/>
          </a:p>
          <a:p>
            <a:pPr fontAlgn="auto">
              <a:lnSpc>
                <a:spcPct val="100000"/>
              </a:lnSpc>
            </a:pPr>
            <a:r>
              <a:rPr lang="zh-CN" altLang="en-US" sz="1600"/>
              <a:t>location.search:获取地址栏的参数（？之后的部分）</a:t>
            </a:r>
            <a:endParaRPr lang="zh-CN" altLang="en-US" sz="1600"/>
          </a:p>
        </p:txBody>
      </p:sp>
      <p:pic>
        <p:nvPicPr>
          <p:cNvPr id="15" name="图片 14" descr="04"/>
          <p:cNvPicPr>
            <a:picLocks noChangeAspect="1"/>
          </p:cNvPicPr>
          <p:nvPr/>
        </p:nvPicPr>
        <p:blipFill>
          <a:blip r:embed="rId2"/>
          <a:stretch>
            <a:fillRect/>
          </a:stretch>
        </p:blipFill>
        <p:spPr>
          <a:xfrm>
            <a:off x="4600575" y="3596640"/>
            <a:ext cx="7440930" cy="2823210"/>
          </a:xfrm>
          <a:prstGeom prst="rect">
            <a:avLst/>
          </a:prstGeom>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14" presetClass="entr" presetSubtype="5" fill="hold" grpId="1"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randombar(vertical)">
                                      <p:cBhvr>
                                        <p:cTn id="13" dur="1000"/>
                                        <p:tgtEl>
                                          <p:spTgt spid="11"/>
                                        </p:tgtEl>
                                      </p:cBhvr>
                                    </p:animEffect>
                                  </p:childTnLst>
                                </p:cTn>
                              </p:par>
                            </p:childTnLst>
                          </p:cTn>
                        </p:par>
                        <p:par>
                          <p:cTn id="14" fill="hold">
                            <p:stCondLst>
                              <p:cond delay="1500"/>
                            </p:stCondLst>
                            <p:childTnLst>
                              <p:par>
                                <p:cTn id="15" presetID="14" presetClass="entr" presetSubtype="5" fill="hold" grpId="1"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randombar(vertical)">
                                      <p:cBhvr>
                                        <p:cTn id="1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1" grpId="0"/>
      <p:bldP spid="11" grpId="1"/>
      <p:bldP spid="3" grpId="0"/>
      <p:bldP spid="3" grpId="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0" y="0"/>
            <a:ext cx="9628505" cy="583565"/>
          </a:xfrm>
          <a:prstGeom prst="rect">
            <a:avLst/>
          </a:prstGeom>
          <a:noFill/>
        </p:spPr>
        <p:txBody>
          <a:bodyPr wrap="square" rtlCol="0">
            <a:spAutoFit/>
          </a:bodyPr>
          <a:p>
            <a:pPr algn="just" fontAlgn="auto"/>
            <a:r>
              <a:rPr lang="en-US" altLang="zh-CN" sz="3200">
                <a:solidFill>
                  <a:schemeClr val="tx1"/>
                </a:solidFill>
                <a:cs typeface="+mn-ea"/>
                <a:sym typeface="+mn-lt"/>
              </a:rPr>
              <a:t>11.25==&gt;</a:t>
            </a:r>
            <a:r>
              <a:rPr lang="zh-CN" sz="3200">
                <a:solidFill>
                  <a:schemeClr val="tx1"/>
                </a:solidFill>
                <a:cs typeface="+mn-ea"/>
                <a:sym typeface="+mn-lt"/>
              </a:rPr>
              <a:t>跨域访问</a:t>
            </a:r>
            <a:r>
              <a:rPr lang="en-US" altLang="zh-CN" sz="3200">
                <a:solidFill>
                  <a:schemeClr val="tx1"/>
                </a:solidFill>
                <a:cs typeface="+mn-ea"/>
                <a:sym typeface="+mn-lt"/>
              </a:rPr>
              <a:t>/web </a:t>
            </a:r>
            <a:r>
              <a:rPr lang="zh-CN" altLang="en-US" sz="3200">
                <a:solidFill>
                  <a:schemeClr val="tx1"/>
                </a:solidFill>
                <a:cs typeface="+mn-ea"/>
                <a:sym typeface="+mn-lt"/>
              </a:rPr>
              <a:t>服务器</a:t>
            </a:r>
            <a:endParaRPr lang="zh-CN" altLang="en-US" sz="3200">
              <a:solidFill>
                <a:schemeClr val="tx1"/>
              </a:solidFill>
              <a:cs typeface="+mn-ea"/>
              <a:sym typeface="+mn-lt"/>
            </a:endParaRPr>
          </a:p>
        </p:txBody>
      </p:sp>
      <p:sp>
        <p:nvSpPr>
          <p:cNvPr id="11" name="文本框 10"/>
          <p:cNvSpPr txBox="1"/>
          <p:nvPr/>
        </p:nvSpPr>
        <p:spPr>
          <a:xfrm>
            <a:off x="0" y="690880"/>
            <a:ext cx="218059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1. </a:t>
            </a:r>
            <a:r>
              <a:rPr lang="zh-CN" sz="2400">
                <a:solidFill>
                  <a:schemeClr val="tx1"/>
                </a:solidFill>
                <a:cs typeface="+mn-ea"/>
                <a:sym typeface="+mn-lt"/>
              </a:rPr>
              <a:t>跨域访问</a:t>
            </a:r>
            <a:endParaRPr lang="zh-CN" sz="2400" dirty="0">
              <a:solidFill>
                <a:schemeClr val="tx1"/>
              </a:solidFill>
              <a:cs typeface="+mn-ea"/>
              <a:sym typeface="+mn-lt"/>
            </a:endParaRPr>
          </a:p>
        </p:txBody>
      </p:sp>
      <p:sp>
        <p:nvSpPr>
          <p:cNvPr id="3" name="文本框 2"/>
          <p:cNvSpPr txBox="1"/>
          <p:nvPr/>
        </p:nvSpPr>
        <p:spPr>
          <a:xfrm>
            <a:off x="0" y="5518785"/>
            <a:ext cx="337312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2. web </a:t>
            </a:r>
            <a:r>
              <a:rPr lang="zh-CN" altLang="en-US" sz="2400">
                <a:solidFill>
                  <a:schemeClr val="tx1"/>
                </a:solidFill>
                <a:cs typeface="+mn-ea"/>
                <a:sym typeface="+mn-lt"/>
              </a:rPr>
              <a:t>服务器</a:t>
            </a:r>
            <a:endParaRPr lang="zh-CN" altLang="en-US" sz="2400" dirty="0">
              <a:solidFill>
                <a:schemeClr val="tx1"/>
              </a:solidFill>
              <a:cs typeface="+mn-ea"/>
              <a:sym typeface="+mn-lt"/>
            </a:endParaRPr>
          </a:p>
        </p:txBody>
      </p:sp>
      <p:sp>
        <p:nvSpPr>
          <p:cNvPr id="8" name="文本框 7"/>
          <p:cNvSpPr txBox="1"/>
          <p:nvPr/>
        </p:nvSpPr>
        <p:spPr>
          <a:xfrm>
            <a:off x="940435" y="1151255"/>
            <a:ext cx="7910830" cy="953135"/>
          </a:xfrm>
          <a:prstGeom prst="rect">
            <a:avLst/>
          </a:prstGeom>
          <a:noFill/>
        </p:spPr>
        <p:txBody>
          <a:bodyPr wrap="square" rtlCol="0" anchor="t">
            <a:spAutoFit/>
          </a:bodyPr>
          <a:p>
            <a:r>
              <a:rPr lang="en-US" altLang="zh-CN" sz="1400"/>
              <a:t>1. </a:t>
            </a:r>
            <a:r>
              <a:rPr lang="zh-CN" altLang="en-US" sz="1400"/>
              <a:t>定义：跨域是浏览器产生的，因为安全性考虑，防止随便访问数据</a:t>
            </a:r>
            <a:endParaRPr lang="zh-CN" altLang="en-US" sz="1400"/>
          </a:p>
          <a:p>
            <a:r>
              <a:rPr lang="en-US" altLang="zh-CN" sz="1400"/>
              <a:t>2. </a:t>
            </a:r>
            <a:r>
              <a:rPr lang="zh-CN" altLang="en-US" sz="1400"/>
              <a:t>同源策略：浏览器产生的同源策略</a:t>
            </a:r>
            <a:endParaRPr lang="zh-CN" altLang="en-US" sz="1400"/>
          </a:p>
          <a:p>
            <a:r>
              <a:rPr lang="en-US" altLang="zh-CN" sz="1400"/>
              <a:t>3. </a:t>
            </a:r>
            <a:r>
              <a:rPr lang="zh-CN" altLang="en-US" sz="1400"/>
              <a:t>同源：协议、域名、子域名、端口号完全一致，是web浏览器的最基础的安全核心，如果一旦协议、域名、子域名、端口号中有一个不一样，则违反了同源策略，产生跨域问题，禁止访问数据</a:t>
            </a:r>
            <a:endParaRPr lang="zh-CN" altLang="en-US" sz="1400"/>
          </a:p>
        </p:txBody>
      </p:sp>
      <p:sp>
        <p:nvSpPr>
          <p:cNvPr id="9" name="文本框 8"/>
          <p:cNvSpPr txBox="1"/>
          <p:nvPr/>
        </p:nvSpPr>
        <p:spPr>
          <a:xfrm>
            <a:off x="1511935" y="2195830"/>
            <a:ext cx="9853930" cy="3322955"/>
          </a:xfrm>
          <a:prstGeom prst="rect">
            <a:avLst/>
          </a:prstGeom>
          <a:noFill/>
        </p:spPr>
        <p:txBody>
          <a:bodyPr wrap="square" rtlCol="0" anchor="t">
            <a:spAutoFit/>
          </a:bodyPr>
          <a:p>
            <a:pPr fontAlgn="auto" latinLnBrk="1"/>
            <a:r>
              <a:rPr lang="zh-CN" altLang="en-US" sz="1400"/>
              <a:t>跨域方式：</a:t>
            </a:r>
            <a:endParaRPr lang="zh-CN" altLang="en-US" sz="1400"/>
          </a:p>
          <a:p>
            <a:pPr fontAlgn="auto" latinLnBrk="1"/>
            <a:r>
              <a:rPr lang="en-US" altLang="zh-CN" sz="1400"/>
              <a:t>1. </a:t>
            </a:r>
            <a:r>
              <a:rPr lang="zh-CN" altLang="en-US" sz="1400">
                <a:solidFill>
                  <a:srgbClr val="FF0000"/>
                </a:solidFill>
              </a:rPr>
              <a:t>jsonp：</a:t>
            </a:r>
            <a:r>
              <a:rPr lang="zh-CN" altLang="en-US" sz="1400"/>
              <a:t>只支持get，不支持post请求，不安全</a:t>
            </a:r>
            <a:endParaRPr lang="zh-CN" altLang="en-US" sz="1400"/>
          </a:p>
          <a:p>
            <a:pPr fontAlgn="auto" latinLnBrk="1"/>
            <a:r>
              <a:rPr lang="zh-CN" altLang="en-US" sz="1400"/>
              <a:t>     原理： 动态创建script标签，让src指向当前需要访问的地址，因为src属性指向外部地址，不受同源策略的限制</a:t>
            </a:r>
            <a:endParaRPr lang="zh-CN" altLang="en-US" sz="1400"/>
          </a:p>
          <a:p>
            <a:pPr fontAlgn="auto" latinLnBrk="1"/>
            <a:r>
              <a:rPr lang="en-US" altLang="zh-CN" sz="1400"/>
              <a:t>2. </a:t>
            </a:r>
            <a:r>
              <a:rPr lang="zh-CN" altLang="en-US" sz="1400">
                <a:solidFill>
                  <a:srgbClr val="FF0000"/>
                </a:solidFill>
              </a:rPr>
              <a:t>cors</a:t>
            </a:r>
            <a:r>
              <a:rPr lang="zh-CN" altLang="en-US" sz="1400"/>
              <a:t>：需要后台配合进行相关的设置</a:t>
            </a:r>
            <a:endParaRPr lang="zh-CN" altLang="en-US" sz="1400"/>
          </a:p>
          <a:p>
            <a:pPr fontAlgn="auto" latinLnBrk="1"/>
            <a:r>
              <a:rPr lang="en-US" altLang="zh-CN" sz="1400"/>
              <a:t>     </a:t>
            </a:r>
            <a:r>
              <a:rPr lang="zh-CN" altLang="en-US" sz="1400"/>
              <a:t>原理：服务端设置请求头部，允许访问res.setHeader("Access-Control-Allow-Origin","*")</a:t>
            </a:r>
            <a:endParaRPr lang="zh-CN" altLang="en-US" sz="1400"/>
          </a:p>
          <a:p>
            <a:pPr fontAlgn="auto" latinLnBrk="1"/>
            <a:r>
              <a:rPr lang="en-US" altLang="zh-CN" sz="1400"/>
              <a:t>3. </a:t>
            </a:r>
            <a:r>
              <a:rPr lang="zh-CN" altLang="en-US" sz="1400">
                <a:solidFill>
                  <a:srgbClr val="FF0000"/>
                </a:solidFill>
              </a:rPr>
              <a:t>nginx跨域</a:t>
            </a:r>
            <a:r>
              <a:rPr lang="zh-CN" altLang="en-US" sz="1400"/>
              <a:t>：反向服务器代理</a:t>
            </a:r>
            <a:endParaRPr lang="zh-CN" altLang="en-US" sz="1400"/>
          </a:p>
          <a:p>
            <a:pPr fontAlgn="auto" latinLnBrk="1"/>
            <a:r>
              <a:rPr lang="en-US" altLang="zh-CN" sz="1400"/>
              <a:t>4. </a:t>
            </a:r>
            <a:r>
              <a:rPr lang="zh-CN" altLang="en-US" sz="1400"/>
              <a:t>postMessage：配合使用iframe，需要兼容IE6/7/8/9，H5中新增的提交数据的方法，不受同源策略的限制</a:t>
            </a:r>
            <a:endParaRPr lang="zh-CN" altLang="en-US" sz="1400"/>
          </a:p>
          <a:p>
            <a:pPr fontAlgn="auto" latinLnBrk="1"/>
            <a:r>
              <a:rPr lang="en-US" altLang="zh-CN" sz="1400"/>
              <a:t>5. </a:t>
            </a:r>
            <a:r>
              <a:rPr lang="zh-CN" altLang="en-US" sz="1400"/>
              <a:t>document.domain+</a:t>
            </a:r>
            <a:r>
              <a:rPr lang="zh-CN" altLang="en-US" sz="1400">
                <a:solidFill>
                  <a:srgbClr val="FF0000"/>
                </a:solidFill>
              </a:rPr>
              <a:t>iframe</a:t>
            </a:r>
            <a:endParaRPr lang="zh-CN" altLang="en-US" sz="1400"/>
          </a:p>
          <a:p>
            <a:pPr fontAlgn="auto" latinLnBrk="1"/>
            <a:r>
              <a:rPr lang="zh-CN" altLang="en-US" sz="1400"/>
              <a:t>     原理：利用iframe的src属性进行跨域访问</a:t>
            </a:r>
            <a:endParaRPr lang="zh-CN" altLang="en-US" sz="1400"/>
          </a:p>
          <a:p>
            <a:pPr fontAlgn="auto" latinLnBrk="1"/>
            <a:r>
              <a:rPr lang="zh-CN" altLang="en-US" sz="1400"/>
              <a:t>     缺点：只在主域相同的时候才能使用该方法</a:t>
            </a:r>
            <a:endParaRPr lang="zh-CN" altLang="en-US" sz="1400"/>
          </a:p>
          <a:p>
            <a:pPr fontAlgn="auto" latinLnBrk="1"/>
            <a:r>
              <a:rPr lang="en-US" altLang="zh-CN" sz="1400"/>
              <a:t>6. </a:t>
            </a:r>
            <a:r>
              <a:rPr lang="zh-CN" altLang="en-US" sz="1400"/>
              <a:t>location.hash+</a:t>
            </a:r>
            <a:r>
              <a:rPr lang="zh-CN" altLang="en-US" sz="1400">
                <a:solidFill>
                  <a:srgbClr val="FF0000"/>
                </a:solidFill>
              </a:rPr>
              <a:t>iframe</a:t>
            </a:r>
            <a:endParaRPr lang="zh-CN" altLang="en-US" sz="1400">
              <a:solidFill>
                <a:srgbClr val="FF0000"/>
              </a:solidFill>
            </a:endParaRPr>
          </a:p>
          <a:p>
            <a:pPr fontAlgn="auto" latinLnBrk="1"/>
            <a:r>
              <a:rPr lang="zh-CN" altLang="en-US" sz="1400"/>
              <a:t>     原理：利用location.hash来进行传值</a:t>
            </a:r>
            <a:endParaRPr lang="zh-CN" altLang="en-US" sz="1400"/>
          </a:p>
          <a:p>
            <a:pPr fontAlgn="auto" latinLnBrk="1"/>
            <a:r>
              <a:rPr lang="en-US" altLang="zh-CN" sz="1400"/>
              <a:t>7. </a:t>
            </a:r>
            <a:r>
              <a:rPr lang="zh-CN" altLang="en-US" sz="1400"/>
              <a:t>window.name+</a:t>
            </a:r>
            <a:r>
              <a:rPr lang="zh-CN" altLang="en-US" sz="1400">
                <a:solidFill>
                  <a:srgbClr val="FF0000"/>
                </a:solidFill>
              </a:rPr>
              <a:t>iframe</a:t>
            </a:r>
            <a:endParaRPr lang="zh-CN" altLang="en-US" sz="1400">
              <a:solidFill>
                <a:srgbClr val="FF0000"/>
              </a:solidFill>
            </a:endParaRPr>
          </a:p>
          <a:p>
            <a:pPr fontAlgn="auto" latinLnBrk="1"/>
            <a:r>
              <a:rPr lang="en-US" altLang="zh-CN" sz="1400"/>
              <a:t>8. </a:t>
            </a:r>
            <a:r>
              <a:rPr lang="zh-CN" altLang="en-US" sz="1400"/>
              <a:t>websocket：持续性请求，只要连接上服务器，不主动断开连接，则一直连接服务器，不受同源策略的限制，双向通信</a:t>
            </a:r>
            <a:endParaRPr lang="zh-CN" altLang="en-US" sz="1400"/>
          </a:p>
          <a:p>
            <a:pPr fontAlgn="auto" latinLnBrk="1"/>
            <a:r>
              <a:rPr lang="en-US" altLang="zh-CN" sz="1400"/>
              <a:t>9. </a:t>
            </a:r>
            <a:r>
              <a:rPr lang="zh-CN" altLang="en-US" sz="1400"/>
              <a:t>proxy：使用代理去避开跨域请求，需要修改nginx、apache等配置</a:t>
            </a:r>
            <a:endParaRPr lang="zh-CN" altLang="en-US" sz="1400"/>
          </a:p>
        </p:txBody>
      </p:sp>
      <p:sp>
        <p:nvSpPr>
          <p:cNvPr id="10" name="文本框 9"/>
          <p:cNvSpPr txBox="1"/>
          <p:nvPr/>
        </p:nvSpPr>
        <p:spPr>
          <a:xfrm>
            <a:off x="2459990" y="5609590"/>
            <a:ext cx="8328660" cy="1168400"/>
          </a:xfrm>
          <a:prstGeom prst="rect">
            <a:avLst/>
          </a:prstGeom>
          <a:noFill/>
        </p:spPr>
        <p:txBody>
          <a:bodyPr wrap="square" rtlCol="0" anchor="t">
            <a:spAutoFit/>
          </a:bodyPr>
          <a:p>
            <a:r>
              <a:rPr lang="zh-CN" altLang="en-US" sz="1400"/>
              <a:t>Apache：也叫httpd服务器，小巧，灵活，可拓展，稳定，软件开源，有很多漏洞很容易被查找到</a:t>
            </a:r>
            <a:endParaRPr lang="zh-CN" altLang="en-US" sz="1400"/>
          </a:p>
          <a:p>
            <a:r>
              <a:rPr lang="zh-CN" altLang="en-US" sz="1400"/>
              <a:t>Nginx：Linux平台下的服务器，压缩率高，支持负载均衡，速度快，需要掌握熟练地Linux命令才能使用</a:t>
            </a:r>
            <a:endParaRPr lang="zh-CN" altLang="en-US" sz="1400"/>
          </a:p>
          <a:p>
            <a:r>
              <a:rPr lang="zh-CN" altLang="en-US" sz="1400"/>
              <a:t>IIS：安装配置简单，学习起来容易，平台适用性单一，安全性有待提高</a:t>
            </a:r>
            <a:endParaRPr lang="zh-CN" altLang="en-US" sz="1400"/>
          </a:p>
          <a:p>
            <a:r>
              <a:rPr lang="zh-CN" altLang="en-US" sz="1400"/>
              <a:t>Tomcat</a:t>
            </a:r>
            <a:endParaRPr lang="zh-CN" altLang="en-US" sz="1400"/>
          </a:p>
          <a:p>
            <a:r>
              <a:rPr lang="zh-CN" altLang="en-US" sz="1400"/>
              <a:t>boa</a:t>
            </a:r>
            <a:endParaRPr lang="zh-CN" altLang="en-US" sz="1400"/>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14" presetClass="entr" presetSubtype="5" fill="hold" grpId="1"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randombar(vertical)">
                                      <p:cBhvr>
                                        <p:cTn id="13" dur="1000"/>
                                        <p:tgtEl>
                                          <p:spTgt spid="11"/>
                                        </p:tgtEl>
                                      </p:cBhvr>
                                    </p:animEffect>
                                  </p:childTnLst>
                                </p:cTn>
                              </p:par>
                            </p:childTnLst>
                          </p:cTn>
                        </p:par>
                        <p:par>
                          <p:cTn id="14" fill="hold">
                            <p:stCondLst>
                              <p:cond delay="1500"/>
                            </p:stCondLst>
                            <p:childTnLst>
                              <p:par>
                                <p:cTn id="15" presetID="14" presetClass="entr" presetSubtype="5" fill="hold" grpId="1"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randombar(vertical)">
                                      <p:cBhvr>
                                        <p:cTn id="1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1" grpId="0"/>
      <p:bldP spid="11" grpId="1"/>
      <p:bldP spid="3" grpId="0"/>
      <p:bldP spid="3" grpId="1"/>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13" name="文本框 12"/>
          <p:cNvSpPr txBox="1"/>
          <p:nvPr/>
        </p:nvSpPr>
        <p:spPr>
          <a:xfrm>
            <a:off x="179070" y="152400"/>
            <a:ext cx="1981200" cy="706755"/>
          </a:xfrm>
          <a:prstGeom prst="rect">
            <a:avLst/>
          </a:prstGeom>
          <a:noFill/>
        </p:spPr>
        <p:txBody>
          <a:bodyPr wrap="square" rtlCol="0">
            <a:spAutoFit/>
          </a:bodyPr>
          <a:lstStyle/>
          <a:p>
            <a:pPr algn="r"/>
            <a:r>
              <a:rPr lang="zh-CN" altLang="en-US" sz="4000">
                <a:solidFill>
                  <a:schemeClr val="tx1"/>
                </a:solidFill>
                <a:cs typeface="+mn-ea"/>
                <a:sym typeface="+mn-lt"/>
              </a:rPr>
              <a:t>目  录</a:t>
            </a:r>
            <a:endParaRPr lang="zh-CN" altLang="en-US" sz="4000">
              <a:solidFill>
                <a:schemeClr val="tx1"/>
              </a:solidFill>
              <a:cs typeface="+mn-ea"/>
              <a:sym typeface="+mn-lt"/>
            </a:endParaRPr>
          </a:p>
        </p:txBody>
      </p:sp>
      <p:pic>
        <p:nvPicPr>
          <p:cNvPr id="2" name="图片 1"/>
          <p:cNvPicPr>
            <a:picLocks noChangeAspect="1"/>
          </p:cNvPicPr>
          <p:nvPr/>
        </p:nvPicPr>
        <p:blipFill>
          <a:blip r:embed="rId2"/>
          <a:stretch>
            <a:fillRect/>
          </a:stretch>
        </p:blipFill>
        <p:spPr>
          <a:xfrm>
            <a:off x="575310" y="1038860"/>
            <a:ext cx="11292840" cy="5438775"/>
          </a:xfrm>
          <a:prstGeom prst="rect">
            <a:avLst/>
          </a:prstGeom>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1"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3" grpId="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0" y="0"/>
            <a:ext cx="9628505" cy="583565"/>
          </a:xfrm>
          <a:prstGeom prst="rect">
            <a:avLst/>
          </a:prstGeom>
          <a:noFill/>
        </p:spPr>
        <p:txBody>
          <a:bodyPr wrap="square" rtlCol="0">
            <a:spAutoFit/>
          </a:bodyPr>
          <a:p>
            <a:pPr algn="l" fontAlgn="auto"/>
            <a:r>
              <a:rPr lang="en-US" altLang="zh-CN" sz="3200">
                <a:solidFill>
                  <a:schemeClr val="tx1"/>
                </a:solidFill>
                <a:cs typeface="+mn-ea"/>
                <a:sym typeface="+mn-lt"/>
              </a:rPr>
              <a:t>11.26==&gt;get-post</a:t>
            </a:r>
            <a:r>
              <a:rPr lang="zh-CN" altLang="en-US" sz="3200">
                <a:solidFill>
                  <a:schemeClr val="tx1"/>
                </a:solidFill>
                <a:cs typeface="+mn-ea"/>
                <a:sym typeface="+mn-lt"/>
              </a:rPr>
              <a:t>区别</a:t>
            </a:r>
            <a:r>
              <a:rPr lang="en-US" sz="3200">
                <a:solidFill>
                  <a:schemeClr val="tx1"/>
                </a:solidFill>
                <a:cs typeface="+mn-ea"/>
                <a:sym typeface="+mn-lt"/>
              </a:rPr>
              <a:t>/Promise()/</a:t>
            </a:r>
            <a:r>
              <a:rPr lang="zh-CN" altLang="en-US" sz="3200">
                <a:solidFill>
                  <a:schemeClr val="tx1"/>
                </a:solidFill>
                <a:cs typeface="+mn-ea"/>
                <a:sym typeface="+mn-lt"/>
              </a:rPr>
              <a:t>请求</a:t>
            </a:r>
            <a:endParaRPr lang="en-US" altLang="zh-CN" sz="3200">
              <a:solidFill>
                <a:schemeClr val="tx1"/>
              </a:solidFill>
              <a:cs typeface="+mn-ea"/>
              <a:sym typeface="+mn-lt"/>
            </a:endParaRPr>
          </a:p>
        </p:txBody>
      </p:sp>
      <p:sp>
        <p:nvSpPr>
          <p:cNvPr id="11" name="文本框 10"/>
          <p:cNvSpPr txBox="1"/>
          <p:nvPr/>
        </p:nvSpPr>
        <p:spPr>
          <a:xfrm>
            <a:off x="0" y="481330"/>
            <a:ext cx="2562225"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1. </a:t>
            </a:r>
            <a:r>
              <a:rPr lang="en-US" altLang="zh-CN" sz="2400">
                <a:cs typeface="+mn-ea"/>
                <a:sym typeface="+mn-lt"/>
              </a:rPr>
              <a:t>get-post</a:t>
            </a:r>
            <a:r>
              <a:rPr lang="zh-CN" altLang="en-US" sz="2400">
                <a:cs typeface="+mn-ea"/>
                <a:sym typeface="+mn-lt"/>
              </a:rPr>
              <a:t>区别</a:t>
            </a:r>
            <a:endParaRPr lang="zh-CN" sz="2400" dirty="0">
              <a:solidFill>
                <a:schemeClr val="tx1"/>
              </a:solidFill>
              <a:cs typeface="+mn-ea"/>
              <a:sym typeface="+mn-lt"/>
            </a:endParaRPr>
          </a:p>
        </p:txBody>
      </p:sp>
      <p:sp>
        <p:nvSpPr>
          <p:cNvPr id="9" name="文本框 8"/>
          <p:cNvSpPr txBox="1"/>
          <p:nvPr/>
        </p:nvSpPr>
        <p:spPr>
          <a:xfrm>
            <a:off x="0" y="4015105"/>
            <a:ext cx="2562225"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2. </a:t>
            </a:r>
            <a:r>
              <a:rPr lang="en-US" sz="2400">
                <a:cs typeface="+mn-ea"/>
                <a:sym typeface="+mn-lt"/>
              </a:rPr>
              <a:t>Promise</a:t>
            </a:r>
            <a:r>
              <a:rPr lang="zh-CN" altLang="en-US" sz="2400">
                <a:cs typeface="+mn-ea"/>
                <a:sym typeface="+mn-lt"/>
              </a:rPr>
              <a:t>（）</a:t>
            </a:r>
            <a:endParaRPr lang="zh-CN" altLang="en-US" sz="2400" dirty="0">
              <a:solidFill>
                <a:schemeClr val="tx1"/>
              </a:solidFill>
              <a:cs typeface="+mn-ea"/>
              <a:sym typeface="+mn-lt"/>
            </a:endParaRPr>
          </a:p>
        </p:txBody>
      </p:sp>
      <p:sp>
        <p:nvSpPr>
          <p:cNvPr id="12" name="文本框 11"/>
          <p:cNvSpPr txBox="1"/>
          <p:nvPr/>
        </p:nvSpPr>
        <p:spPr>
          <a:xfrm>
            <a:off x="934720" y="941705"/>
            <a:ext cx="7758430" cy="3107690"/>
          </a:xfrm>
          <a:prstGeom prst="rect">
            <a:avLst/>
          </a:prstGeom>
          <a:noFill/>
        </p:spPr>
        <p:txBody>
          <a:bodyPr wrap="square" rtlCol="0" anchor="t">
            <a:spAutoFit/>
          </a:bodyPr>
          <a:p>
            <a:r>
              <a:rPr lang="zh-CN" altLang="en-US" sz="1400">
                <a:solidFill>
                  <a:srgbClr val="FF0000"/>
                </a:solidFill>
              </a:rPr>
              <a:t>get请求：</a:t>
            </a:r>
            <a:endParaRPr lang="zh-CN" altLang="en-US" sz="1400">
              <a:solidFill>
                <a:srgbClr val="FF0000"/>
              </a:solidFill>
            </a:endParaRPr>
          </a:p>
          <a:p>
            <a:r>
              <a:rPr lang="zh-CN" altLang="en-US" sz="1400"/>
              <a:t>	1. 请求数据携带在url上</a:t>
            </a:r>
            <a:endParaRPr lang="zh-CN" altLang="en-US" sz="1400"/>
          </a:p>
          <a:p>
            <a:pPr algn="l">
              <a:buClrTx/>
              <a:buSzTx/>
              <a:buFontTx/>
            </a:pPr>
            <a:r>
              <a:rPr lang="zh-CN" altLang="en-US" sz="1400"/>
              <a:t>	2. </a:t>
            </a:r>
            <a:r>
              <a:rPr lang="zh-CN" altLang="en-US" sz="1400">
                <a:solidFill>
                  <a:srgbClr val="FF0000"/>
                </a:solidFill>
              </a:rPr>
              <a:t>不安全，数据暴露在地址栏中</a:t>
            </a:r>
            <a:endParaRPr lang="zh-CN" altLang="en-US" sz="1400">
              <a:solidFill>
                <a:srgbClr val="FF0000"/>
              </a:solidFill>
            </a:endParaRPr>
          </a:p>
          <a:p>
            <a:r>
              <a:rPr lang="zh-CN" altLang="en-US" sz="1400"/>
              <a:t>	3. 传输数据的大小受到web 服务器限制，小型服务器则容量小，反之则大</a:t>
            </a:r>
            <a:endParaRPr lang="zh-CN" altLang="en-US" sz="1400"/>
          </a:p>
          <a:p>
            <a:r>
              <a:rPr lang="zh-CN" altLang="en-US" sz="1400"/>
              <a:t>	4. </a:t>
            </a:r>
            <a:r>
              <a:rPr lang="zh-CN" altLang="en-US" sz="1400">
                <a:solidFill>
                  <a:srgbClr val="FF0000"/>
                </a:solidFill>
              </a:rPr>
              <a:t>一般用于获取数据</a:t>
            </a:r>
            <a:endParaRPr lang="zh-CN" altLang="en-US" sz="1400"/>
          </a:p>
          <a:p>
            <a:r>
              <a:rPr lang="zh-CN" altLang="en-US" sz="1400"/>
              <a:t>	5. get请求只能进行url编码</a:t>
            </a:r>
            <a:endParaRPr lang="zh-CN" altLang="en-US" sz="1400"/>
          </a:p>
          <a:p>
            <a:r>
              <a:rPr lang="zh-CN" altLang="en-US" sz="1400"/>
              <a:t>	6. url地址栏会记录get请求的参数</a:t>
            </a:r>
            <a:endParaRPr lang="zh-CN" altLang="en-US" sz="1400"/>
          </a:p>
          <a:p>
            <a:r>
              <a:rPr lang="zh-CN" altLang="en-US" sz="1400">
                <a:solidFill>
                  <a:srgbClr val="FF0000"/>
                </a:solidFill>
              </a:rPr>
              <a:t>post请求</a:t>
            </a:r>
            <a:r>
              <a:rPr lang="zh-CN" altLang="en-US" sz="1400"/>
              <a:t>：</a:t>
            </a:r>
            <a:endParaRPr lang="zh-CN" altLang="en-US" sz="1400"/>
          </a:p>
          <a:p>
            <a:r>
              <a:rPr lang="zh-CN" altLang="en-US" sz="1400"/>
              <a:t>	1. 请求</a:t>
            </a:r>
            <a:r>
              <a:rPr lang="zh-CN" altLang="en-US" sz="1400">
                <a:solidFill>
                  <a:srgbClr val="FF0000"/>
                </a:solidFill>
              </a:rPr>
              <a:t>数据</a:t>
            </a:r>
            <a:r>
              <a:rPr lang="zh-CN" altLang="en-US" sz="1400"/>
              <a:t>在请求体内传输</a:t>
            </a:r>
            <a:endParaRPr lang="zh-CN" altLang="en-US" sz="1400"/>
          </a:p>
          <a:p>
            <a:r>
              <a:rPr lang="zh-CN" altLang="en-US" sz="1400"/>
              <a:t>	2. 相对安全，内容不是暴露的</a:t>
            </a:r>
            <a:endParaRPr lang="zh-CN" altLang="en-US" sz="1400"/>
          </a:p>
          <a:p>
            <a:pPr algn="l">
              <a:buClrTx/>
              <a:buSzTx/>
              <a:buFontTx/>
            </a:pPr>
            <a:r>
              <a:rPr lang="zh-CN" altLang="en-US" sz="1400"/>
              <a:t>	3.</a:t>
            </a:r>
            <a:r>
              <a:rPr lang="zh-CN" altLang="en-US" sz="1400">
                <a:solidFill>
                  <a:srgbClr val="FF0000"/>
                </a:solidFill>
              </a:rPr>
              <a:t> 大小基本 不受限制因为请求体可以传</a:t>
            </a:r>
            <a:endParaRPr lang="zh-CN" altLang="en-US" sz="1400">
              <a:solidFill>
                <a:srgbClr val="FF0000"/>
              </a:solidFill>
            </a:endParaRPr>
          </a:p>
          <a:p>
            <a:r>
              <a:rPr lang="zh-CN" altLang="en-US" sz="1400"/>
              <a:t>	4. 一般用于表格提交，注册，登录，提交等</a:t>
            </a:r>
            <a:endParaRPr lang="zh-CN" altLang="en-US" sz="1400"/>
          </a:p>
          <a:p>
            <a:r>
              <a:rPr lang="zh-CN" altLang="en-US" sz="1400"/>
              <a:t>	5. 可</a:t>
            </a:r>
            <a:r>
              <a:rPr lang="zh-CN" altLang="en-US" sz="1400">
                <a:solidFill>
                  <a:srgbClr val="FF0000"/>
                </a:solidFill>
              </a:rPr>
              <a:t>以进行多种编码格式</a:t>
            </a:r>
            <a:endParaRPr lang="zh-CN" altLang="en-US" sz="1400"/>
          </a:p>
          <a:p>
            <a:r>
              <a:rPr lang="zh-CN" altLang="en-US" sz="1400"/>
              <a:t>	6. 不会记录请求参数</a:t>
            </a:r>
            <a:endParaRPr lang="zh-CN" altLang="en-US" sz="1400"/>
          </a:p>
        </p:txBody>
      </p:sp>
      <p:sp>
        <p:nvSpPr>
          <p:cNvPr id="13" name="文本框 12"/>
          <p:cNvSpPr txBox="1"/>
          <p:nvPr/>
        </p:nvSpPr>
        <p:spPr>
          <a:xfrm>
            <a:off x="796925" y="4561205"/>
            <a:ext cx="8388350" cy="2030095"/>
          </a:xfrm>
          <a:prstGeom prst="rect">
            <a:avLst/>
          </a:prstGeom>
          <a:noFill/>
        </p:spPr>
        <p:txBody>
          <a:bodyPr wrap="square" rtlCol="0" anchor="t">
            <a:spAutoFit/>
          </a:bodyPr>
          <a:p>
            <a:r>
              <a:rPr lang="zh-CN" altLang="en-US" sz="1400"/>
              <a:t>ES6语法中前后端交互的新规范，Promise对象，同时也是一个构造函数，异步解决的办法</a:t>
            </a:r>
            <a:endParaRPr lang="zh-CN" altLang="en-US" sz="1400"/>
          </a:p>
          <a:p>
            <a:r>
              <a:rPr lang="zh-CN" altLang="en-US" sz="1400"/>
              <a:t>参数：接收一个</a:t>
            </a:r>
            <a:r>
              <a:rPr lang="zh-CN" altLang="en-US" sz="1400">
                <a:sym typeface="+mn-ea"/>
              </a:rPr>
              <a:t>函数解析器executor</a:t>
            </a:r>
            <a:r>
              <a:rPr lang="zh-CN" altLang="en-US" sz="1400"/>
              <a:t>作为参数，executor有两个参数：resolved和rejected</a:t>
            </a:r>
            <a:endParaRPr lang="zh-CN" altLang="en-US" sz="1400"/>
          </a:p>
          <a:p>
            <a:r>
              <a:rPr lang="zh-CN" altLang="en-US" sz="1400"/>
              <a:t>特点：</a:t>
            </a:r>
            <a:endParaRPr lang="zh-CN" altLang="en-US" sz="1400"/>
          </a:p>
          <a:p>
            <a:r>
              <a:rPr lang="zh-CN" altLang="en-US" sz="1400"/>
              <a:t>  1. 状态不可逆，只能从准备状态到成功，或者从准备状态到失败，有三种状态：</a:t>
            </a:r>
            <a:endParaRPr lang="zh-CN" altLang="en-US" sz="1400"/>
          </a:p>
          <a:p>
            <a:r>
              <a:rPr lang="zh-CN" altLang="en-US" sz="1400"/>
              <a:t>  </a:t>
            </a:r>
            <a:r>
              <a:rPr lang="en-US" altLang="zh-CN" sz="1400"/>
              <a:t>	</a:t>
            </a:r>
            <a:r>
              <a:rPr lang="zh-CN" altLang="en-US" sz="1400">
                <a:solidFill>
                  <a:srgbClr val="FF0000"/>
                </a:solidFill>
              </a:rPr>
              <a:t>准备状态：pending</a:t>
            </a:r>
            <a:endParaRPr lang="zh-CN" altLang="en-US" sz="1400">
              <a:solidFill>
                <a:srgbClr val="FF0000"/>
              </a:solidFill>
            </a:endParaRPr>
          </a:p>
          <a:p>
            <a:pPr lvl="2"/>
            <a:r>
              <a:rPr lang="zh-CN" altLang="en-US" sz="1400">
                <a:solidFill>
                  <a:srgbClr val="FF0000"/>
                </a:solidFill>
              </a:rPr>
              <a:t>成功：resolved</a:t>
            </a:r>
            <a:endParaRPr lang="zh-CN" altLang="en-US" sz="1400">
              <a:solidFill>
                <a:srgbClr val="FF0000"/>
              </a:solidFill>
            </a:endParaRPr>
          </a:p>
          <a:p>
            <a:r>
              <a:rPr lang="en-US" altLang="zh-CN" sz="1400">
                <a:solidFill>
                  <a:srgbClr val="FF0000"/>
                </a:solidFill>
              </a:rPr>
              <a:t>	</a:t>
            </a:r>
            <a:r>
              <a:rPr lang="zh-CN" altLang="en-US" sz="1400">
                <a:solidFill>
                  <a:srgbClr val="FF0000"/>
                </a:solidFill>
              </a:rPr>
              <a:t>失败：rejected</a:t>
            </a:r>
            <a:endParaRPr lang="zh-CN" altLang="en-US" sz="1400">
              <a:solidFill>
                <a:srgbClr val="FF0000"/>
              </a:solidFill>
            </a:endParaRPr>
          </a:p>
          <a:p>
            <a:r>
              <a:rPr lang="en-US" altLang="zh-CN" sz="1400"/>
              <a:t>  2</a:t>
            </a:r>
            <a:r>
              <a:rPr lang="zh-CN" altLang="en-US" sz="1400"/>
              <a:t>. </a:t>
            </a:r>
            <a:r>
              <a:rPr lang="zh-CN" altLang="en-US" sz="1400">
                <a:solidFill>
                  <a:srgbClr val="FF0000"/>
                </a:solidFill>
              </a:rPr>
              <a:t>每个then和catch函数都重新返回一个新的Promise对象</a:t>
            </a:r>
            <a:endParaRPr lang="zh-CN" altLang="en-US" sz="1400">
              <a:solidFill>
                <a:srgbClr val="FF0000"/>
              </a:solidFill>
            </a:endParaRPr>
          </a:p>
          <a:p>
            <a:r>
              <a:rPr lang="en-US" altLang="zh-CN" sz="1400">
                <a:solidFill>
                  <a:srgbClr val="FF0000"/>
                </a:solidFill>
              </a:rPr>
              <a:t>  3</a:t>
            </a:r>
            <a:r>
              <a:rPr lang="zh-CN" altLang="en-US" sz="1400">
                <a:solidFill>
                  <a:srgbClr val="FF0000"/>
                </a:solidFill>
              </a:rPr>
              <a:t>. 链式调用，解决ajax的死亡回调问题</a:t>
            </a:r>
            <a:endParaRPr lang="zh-CN" altLang="en-US" sz="1400">
              <a:solidFill>
                <a:srgbClr val="FF0000"/>
              </a:solidFill>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00"/>
                            </p:stCondLst>
                            <p:childTnLst>
                              <p:par>
                                <p:cTn id="11" presetID="14" presetClass="entr" presetSubtype="5" fill="hold" grpId="1"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randombar(vertical)">
                                      <p:cBhvr>
                                        <p:cTn id="13" dur="1000"/>
                                        <p:tgtEl>
                                          <p:spTgt spid="11"/>
                                        </p:tgtEl>
                                      </p:cBhvr>
                                    </p:animEffect>
                                  </p:childTnLst>
                                </p:cTn>
                              </p:par>
                            </p:childTnLst>
                          </p:cTn>
                        </p:par>
                        <p:par>
                          <p:cTn id="14" fill="hold">
                            <p:stCondLst>
                              <p:cond delay="1500"/>
                            </p:stCondLst>
                            <p:childTnLst>
                              <p:par>
                                <p:cTn id="15" presetID="14" presetClass="entr" presetSubtype="5" fill="hold" grpId="1" nodeType="after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randombar(vertical)">
                                      <p:cBhvr>
                                        <p:cTn id="17"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P spid="11" grpId="1"/>
      <p:bldP spid="9" grpId="0"/>
      <p:bldP spid="9" grpId="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0" y="0"/>
            <a:ext cx="9628505" cy="583565"/>
          </a:xfrm>
          <a:prstGeom prst="rect">
            <a:avLst/>
          </a:prstGeom>
          <a:noFill/>
        </p:spPr>
        <p:txBody>
          <a:bodyPr wrap="square" rtlCol="0">
            <a:spAutoFit/>
          </a:bodyPr>
          <a:p>
            <a:pPr algn="just" fontAlgn="auto"/>
            <a:r>
              <a:rPr lang="en-US" altLang="zh-CN" sz="3200">
                <a:solidFill>
                  <a:schemeClr val="tx1"/>
                </a:solidFill>
                <a:cs typeface="+mn-ea"/>
                <a:sym typeface="+mn-lt"/>
              </a:rPr>
              <a:t>11.26==&gt;get-post</a:t>
            </a:r>
            <a:r>
              <a:rPr lang="zh-CN" altLang="en-US" sz="3200">
                <a:solidFill>
                  <a:schemeClr val="tx1"/>
                </a:solidFill>
                <a:cs typeface="+mn-ea"/>
                <a:sym typeface="+mn-lt"/>
              </a:rPr>
              <a:t>区别</a:t>
            </a:r>
            <a:r>
              <a:rPr lang="en-US" sz="3200">
                <a:solidFill>
                  <a:schemeClr val="tx1"/>
                </a:solidFill>
                <a:cs typeface="+mn-ea"/>
                <a:sym typeface="+mn-lt"/>
              </a:rPr>
              <a:t>/Promise()/</a:t>
            </a:r>
            <a:r>
              <a:rPr lang="zh-CN" altLang="en-US" sz="3200">
                <a:solidFill>
                  <a:schemeClr val="tx1"/>
                </a:solidFill>
                <a:cs typeface="+mn-ea"/>
                <a:sym typeface="+mn-lt"/>
              </a:rPr>
              <a:t>请求</a:t>
            </a:r>
            <a:r>
              <a:rPr lang="en-US" altLang="zh-CN" sz="3200">
                <a:solidFill>
                  <a:schemeClr val="tx1"/>
                </a:solidFill>
                <a:cs typeface="+mn-ea"/>
                <a:sym typeface="+mn-lt"/>
              </a:rPr>
              <a:t>/</a:t>
            </a:r>
            <a:r>
              <a:rPr lang="zh-CN" altLang="en-US" sz="3200">
                <a:solidFill>
                  <a:schemeClr val="tx1"/>
                </a:solidFill>
                <a:cs typeface="+mn-ea"/>
                <a:sym typeface="+mn-lt"/>
              </a:rPr>
              <a:t>异步</a:t>
            </a:r>
            <a:endParaRPr lang="zh-CN" altLang="en-US" sz="3200">
              <a:solidFill>
                <a:schemeClr val="tx1"/>
              </a:solidFill>
              <a:cs typeface="+mn-ea"/>
              <a:sym typeface="+mn-lt"/>
            </a:endParaRPr>
          </a:p>
        </p:txBody>
      </p:sp>
      <p:sp>
        <p:nvSpPr>
          <p:cNvPr id="3" name="文本框 2"/>
          <p:cNvSpPr txBox="1"/>
          <p:nvPr/>
        </p:nvSpPr>
        <p:spPr>
          <a:xfrm>
            <a:off x="0" y="583565"/>
            <a:ext cx="359918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3. </a:t>
            </a:r>
            <a:r>
              <a:rPr lang="zh-CN" sz="2400">
                <a:cs typeface="+mn-ea"/>
                <a:sym typeface="+mn-lt"/>
              </a:rPr>
              <a:t>请求</a:t>
            </a:r>
            <a:endParaRPr lang="zh-CN" altLang="en-US" sz="2400" dirty="0">
              <a:solidFill>
                <a:schemeClr val="tx1"/>
              </a:solidFill>
              <a:cs typeface="+mn-ea"/>
              <a:sym typeface="+mn-lt"/>
            </a:endParaRPr>
          </a:p>
        </p:txBody>
      </p:sp>
      <p:sp>
        <p:nvSpPr>
          <p:cNvPr id="4" name="文本框 3"/>
          <p:cNvSpPr txBox="1"/>
          <p:nvPr/>
        </p:nvSpPr>
        <p:spPr>
          <a:xfrm>
            <a:off x="835660" y="1139190"/>
            <a:ext cx="7825740" cy="3046095"/>
          </a:xfrm>
          <a:prstGeom prst="rect">
            <a:avLst/>
          </a:prstGeom>
          <a:noFill/>
        </p:spPr>
        <p:txBody>
          <a:bodyPr wrap="square" rtlCol="0" anchor="t">
            <a:spAutoFit/>
          </a:bodyPr>
          <a:p>
            <a:r>
              <a:rPr lang="en-US" altLang="zh-CN" sz="1600"/>
              <a:t>1. </a:t>
            </a:r>
            <a:r>
              <a:rPr lang="zh-CN" altLang="en-US" sz="1600"/>
              <a:t>浏览器在发送跨域请求的时候，会先判断是简单请求还是非简单请求，如果是简单请求，先执行服务端程序，然后在判断是否跨域</a:t>
            </a:r>
            <a:endParaRPr lang="zh-CN" altLang="en-US" sz="1600"/>
          </a:p>
          <a:p>
            <a:r>
              <a:rPr lang="en-US" altLang="zh-CN" sz="1600"/>
              <a:t>2. </a:t>
            </a:r>
            <a:r>
              <a:rPr lang="zh-CN" altLang="en-US" sz="1600"/>
              <a:t>简单请求：</a:t>
            </a:r>
            <a:endParaRPr lang="zh-CN" altLang="en-US" sz="1600"/>
          </a:p>
          <a:p>
            <a:r>
              <a:rPr lang="en-US" altLang="zh-CN" sz="1600"/>
              <a:t>	</a:t>
            </a:r>
            <a:r>
              <a:rPr lang="zh-CN" altLang="en-US" sz="1600"/>
              <a:t>get</a:t>
            </a:r>
            <a:endParaRPr lang="zh-CN" altLang="en-US" sz="1600"/>
          </a:p>
          <a:p>
            <a:r>
              <a:rPr lang="zh-CN" altLang="en-US" sz="1600"/>
              <a:t>	head</a:t>
            </a:r>
            <a:endParaRPr lang="zh-CN" altLang="en-US" sz="1600"/>
          </a:p>
          <a:p>
            <a:r>
              <a:rPr lang="zh-CN" altLang="en-US" sz="1600"/>
              <a:t>	post</a:t>
            </a:r>
            <a:endParaRPr lang="zh-CN" altLang="en-US" sz="1600"/>
          </a:p>
          <a:p>
            <a:r>
              <a:rPr lang="en-US" altLang="zh-CN" sz="1600"/>
              <a:t>3. </a:t>
            </a:r>
            <a:r>
              <a:rPr lang="zh-CN" altLang="en-US" sz="1600"/>
              <a:t>非简单请求：</a:t>
            </a:r>
            <a:endParaRPr lang="zh-CN" altLang="en-US" sz="1600"/>
          </a:p>
          <a:p>
            <a:r>
              <a:rPr lang="zh-CN" altLang="en-US" sz="1600"/>
              <a:t>	put</a:t>
            </a:r>
            <a:endParaRPr lang="zh-CN" altLang="en-US" sz="1600"/>
          </a:p>
          <a:p>
            <a:r>
              <a:rPr lang="zh-CN" altLang="en-US" sz="1600"/>
              <a:t>	option</a:t>
            </a:r>
            <a:endParaRPr lang="zh-CN" altLang="en-US" sz="1600"/>
          </a:p>
          <a:p>
            <a:r>
              <a:rPr lang="zh-CN" altLang="en-US" sz="1600"/>
              <a:t>	delete方法的ajax请求</a:t>
            </a:r>
            <a:endParaRPr lang="zh-CN" altLang="en-US" sz="1600"/>
          </a:p>
          <a:p>
            <a:r>
              <a:rPr lang="zh-CN" altLang="en-US" sz="1600"/>
              <a:t>	发送json格式的ajax</a:t>
            </a:r>
            <a:endParaRPr lang="zh-CN" altLang="en-US" sz="1600"/>
          </a:p>
          <a:p>
            <a:r>
              <a:rPr lang="zh-CN" altLang="en-US" sz="1600"/>
              <a:t>	发送自定义头部的ajax请求</a:t>
            </a:r>
            <a:endParaRPr lang="zh-CN" altLang="en-US" sz="1600"/>
          </a:p>
        </p:txBody>
      </p:sp>
      <p:sp>
        <p:nvSpPr>
          <p:cNvPr id="15" name="文本框 14"/>
          <p:cNvSpPr txBox="1"/>
          <p:nvPr/>
        </p:nvSpPr>
        <p:spPr>
          <a:xfrm>
            <a:off x="953770" y="4661535"/>
            <a:ext cx="7721600" cy="953135"/>
          </a:xfrm>
          <a:prstGeom prst="rect">
            <a:avLst/>
          </a:prstGeom>
          <a:noFill/>
        </p:spPr>
        <p:txBody>
          <a:bodyPr wrap="square" rtlCol="0" anchor="t">
            <a:spAutoFit/>
          </a:bodyPr>
          <a:p>
            <a:r>
              <a:rPr lang="zh-CN" altLang="en-US" sz="1400"/>
              <a:t>async await:终极异步操作，后面跟的必须是异步代码，必须跟promise对象</a:t>
            </a:r>
            <a:endParaRPr lang="zh-CN" altLang="en-US" sz="1400"/>
          </a:p>
          <a:p>
            <a:r>
              <a:rPr lang="zh-CN" altLang="en-US" sz="1400"/>
              <a:t>async 后的任何数据都代表异步执行</a:t>
            </a:r>
            <a:endParaRPr lang="zh-CN" altLang="en-US" sz="1400"/>
          </a:p>
          <a:p>
            <a:r>
              <a:rPr lang="zh-CN" altLang="en-US" sz="1400"/>
              <a:t>await 必须在async内部，await代表的等待返回结果，有结果了在执行下一步，没有返回结果，则一直等待</a:t>
            </a:r>
            <a:endParaRPr lang="zh-CN" altLang="en-US" sz="1400"/>
          </a:p>
        </p:txBody>
      </p:sp>
      <p:sp>
        <p:nvSpPr>
          <p:cNvPr id="16" name="文本框 15"/>
          <p:cNvSpPr txBox="1"/>
          <p:nvPr/>
        </p:nvSpPr>
        <p:spPr>
          <a:xfrm>
            <a:off x="0" y="4155440"/>
            <a:ext cx="359918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4. </a:t>
            </a:r>
            <a:r>
              <a:rPr lang="zh-CN" sz="2400">
                <a:cs typeface="+mn-ea"/>
                <a:sym typeface="+mn-lt"/>
              </a:rPr>
              <a:t>异步</a:t>
            </a:r>
            <a:endParaRPr lang="zh-CN" altLang="en-US" sz="2400" dirty="0">
              <a:solidFill>
                <a:schemeClr val="tx1"/>
              </a:solidFill>
              <a:cs typeface="+mn-ea"/>
              <a:sym typeface="+mn-lt"/>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14" presetClass="entr" presetSubtype="5" fill="hold" grpId="1"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randombar(vertical)">
                                      <p:cBhvr>
                                        <p:cTn id="13" dur="1000"/>
                                        <p:tgtEl>
                                          <p:spTgt spid="3"/>
                                        </p:tgtEl>
                                      </p:cBhvr>
                                    </p:animEffect>
                                  </p:childTnLst>
                                </p:cTn>
                              </p:par>
                            </p:childTnLst>
                          </p:cTn>
                        </p:par>
                        <p:par>
                          <p:cTn id="14" fill="hold">
                            <p:stCondLst>
                              <p:cond delay="1500"/>
                            </p:stCondLst>
                            <p:childTnLst>
                              <p:par>
                                <p:cTn id="15" presetID="14" presetClass="entr" presetSubtype="5" fill="hold" grpId="1" nodeType="after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randombar(vertical)">
                                      <p:cBhvr>
                                        <p:cTn id="17"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3" grpId="1"/>
      <p:bldP spid="16" grpId="0"/>
      <p:bldP spid="16" grpId="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0" y="0"/>
            <a:ext cx="9628505" cy="583565"/>
          </a:xfrm>
          <a:prstGeom prst="rect">
            <a:avLst/>
          </a:prstGeom>
          <a:noFill/>
        </p:spPr>
        <p:txBody>
          <a:bodyPr wrap="square" rtlCol="0">
            <a:spAutoFit/>
          </a:bodyPr>
          <a:p>
            <a:pPr algn="l" fontAlgn="auto"/>
            <a:r>
              <a:rPr lang="en-US" altLang="zh-CN" sz="3200">
                <a:solidFill>
                  <a:schemeClr val="tx1"/>
                </a:solidFill>
                <a:cs typeface="+mn-ea"/>
                <a:sym typeface="+mn-lt"/>
              </a:rPr>
              <a:t>11.27==&gt;</a:t>
            </a:r>
            <a:r>
              <a:rPr lang="zh-CN" sz="3200">
                <a:solidFill>
                  <a:schemeClr val="tx1"/>
                </a:solidFill>
                <a:cs typeface="+mn-ea"/>
                <a:sym typeface="+mn-lt"/>
              </a:rPr>
              <a:t>浏览器内核</a:t>
            </a:r>
            <a:r>
              <a:rPr lang="en-US" sz="3200">
                <a:solidFill>
                  <a:schemeClr val="tx1"/>
                </a:solidFill>
                <a:cs typeface="+mn-ea"/>
                <a:sym typeface="+mn-lt"/>
              </a:rPr>
              <a:t>/ES6</a:t>
            </a:r>
            <a:r>
              <a:rPr lang="zh-CN" altLang="en-US" sz="3200">
                <a:solidFill>
                  <a:schemeClr val="tx1"/>
                </a:solidFill>
                <a:cs typeface="+mn-ea"/>
                <a:sym typeface="+mn-lt"/>
              </a:rPr>
              <a:t>解构赋值</a:t>
            </a:r>
            <a:endParaRPr lang="zh-CN" altLang="en-US" sz="3200">
              <a:solidFill>
                <a:schemeClr val="tx1"/>
              </a:solidFill>
              <a:cs typeface="+mn-ea"/>
              <a:sym typeface="+mn-lt"/>
            </a:endParaRPr>
          </a:p>
        </p:txBody>
      </p:sp>
      <p:sp>
        <p:nvSpPr>
          <p:cNvPr id="2" name="文本框 1"/>
          <p:cNvSpPr txBox="1"/>
          <p:nvPr/>
        </p:nvSpPr>
        <p:spPr>
          <a:xfrm>
            <a:off x="0" y="481330"/>
            <a:ext cx="2562225"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1. </a:t>
            </a:r>
            <a:r>
              <a:rPr lang="zh-CN" sz="2400">
                <a:solidFill>
                  <a:srgbClr val="FF0000"/>
                </a:solidFill>
                <a:cs typeface="+mn-ea"/>
                <a:sym typeface="+mn-lt"/>
              </a:rPr>
              <a:t>浏览器内核</a:t>
            </a:r>
            <a:endParaRPr lang="zh-CN" sz="2400" dirty="0">
              <a:solidFill>
                <a:srgbClr val="FF0000"/>
              </a:solidFill>
              <a:cs typeface="+mn-ea"/>
              <a:sym typeface="+mn-lt"/>
            </a:endParaRPr>
          </a:p>
        </p:txBody>
      </p:sp>
      <p:sp>
        <p:nvSpPr>
          <p:cNvPr id="4" name="文本框 3"/>
          <p:cNvSpPr txBox="1"/>
          <p:nvPr/>
        </p:nvSpPr>
        <p:spPr>
          <a:xfrm>
            <a:off x="0" y="4659630"/>
            <a:ext cx="2562225"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2. </a:t>
            </a:r>
            <a:r>
              <a:rPr lang="en-US" sz="2400">
                <a:solidFill>
                  <a:srgbClr val="FF0000"/>
                </a:solidFill>
                <a:cs typeface="+mn-ea"/>
                <a:sym typeface="+mn-lt"/>
              </a:rPr>
              <a:t>ES6</a:t>
            </a:r>
            <a:r>
              <a:rPr lang="zh-CN" altLang="en-US" sz="2400">
                <a:solidFill>
                  <a:srgbClr val="FF0000"/>
                </a:solidFill>
                <a:cs typeface="+mn-ea"/>
                <a:sym typeface="+mn-lt"/>
              </a:rPr>
              <a:t>解构赋值</a:t>
            </a:r>
            <a:endParaRPr lang="zh-CN" altLang="en-US" sz="2400" dirty="0">
              <a:solidFill>
                <a:srgbClr val="FF0000"/>
              </a:solidFill>
              <a:cs typeface="+mn-ea"/>
              <a:sym typeface="+mn-lt"/>
            </a:endParaRPr>
          </a:p>
        </p:txBody>
      </p:sp>
      <p:sp>
        <p:nvSpPr>
          <p:cNvPr id="6" name="文本框 5"/>
          <p:cNvSpPr txBox="1"/>
          <p:nvPr/>
        </p:nvSpPr>
        <p:spPr>
          <a:xfrm>
            <a:off x="1102995" y="906145"/>
            <a:ext cx="8862695" cy="3753485"/>
          </a:xfrm>
          <a:prstGeom prst="rect">
            <a:avLst/>
          </a:prstGeom>
          <a:noFill/>
        </p:spPr>
        <p:txBody>
          <a:bodyPr wrap="square" rtlCol="0" anchor="t">
            <a:spAutoFit/>
          </a:bodyPr>
          <a:p>
            <a:r>
              <a:rPr lang="zh-CN" altLang="en-US" sz="1400">
                <a:solidFill>
                  <a:srgbClr val="FF0000"/>
                </a:solidFill>
              </a:rPr>
              <a:t>主要分为两个部分</a:t>
            </a:r>
            <a:endParaRPr lang="zh-CN" altLang="en-US" sz="1400">
              <a:solidFill>
                <a:srgbClr val="FF0000"/>
              </a:solidFill>
            </a:endParaRPr>
          </a:p>
          <a:p>
            <a:r>
              <a:rPr lang="zh-CN" altLang="en-US" sz="1400"/>
              <a:t>	</a:t>
            </a:r>
            <a:r>
              <a:rPr lang="zh-CN" altLang="en-US" sz="1400">
                <a:solidFill>
                  <a:srgbClr val="FF0000"/>
                </a:solidFill>
              </a:rPr>
              <a:t>渲染引擎</a:t>
            </a:r>
            <a:r>
              <a:rPr lang="zh-CN" altLang="en-US" sz="1400"/>
              <a:t>（layout egineer/Rendering Engine）：</a:t>
            </a:r>
            <a:r>
              <a:rPr lang="zh-CN" altLang="en-US" sz="1400">
                <a:solidFill>
                  <a:srgbClr val="FF0000"/>
                </a:solidFill>
              </a:rPr>
              <a:t>负责取得网页的内容（HTML、XML、图像等）</a:t>
            </a:r>
            <a:r>
              <a:rPr lang="zh-CN" altLang="en-US" sz="1400"/>
              <a:t>，整理讯息（例如加入CSS等），以及计算网页的显示方式，然后输出至显示器或打印机浏览器的内核的不同对于网页的语法解释会有不同，所</a:t>
            </a:r>
            <a:r>
              <a:rPr lang="zh-CN" altLang="en-US" sz="1400">
                <a:solidFill>
                  <a:srgbClr val="FF0000"/>
                </a:solidFill>
              </a:rPr>
              <a:t>以渲染的效果也不同</a:t>
            </a:r>
            <a:r>
              <a:rPr lang="zh-CN" altLang="en-US" sz="1400"/>
              <a:t>，所有的网页浏览器、电子邮件客户端以及其他需要编辑、显示网络内容的应用程序都需要内核。</a:t>
            </a:r>
            <a:endParaRPr lang="zh-CN" altLang="en-US" sz="1400"/>
          </a:p>
          <a:p>
            <a:r>
              <a:rPr lang="zh-CN" altLang="en-US" sz="1400"/>
              <a:t>	</a:t>
            </a:r>
            <a:r>
              <a:rPr lang="zh-CN" altLang="en-US" sz="1400">
                <a:solidFill>
                  <a:srgbClr val="FF0000"/>
                </a:solidFill>
              </a:rPr>
              <a:t>JS引擎</a:t>
            </a:r>
            <a:r>
              <a:rPr lang="zh-CN" altLang="en-US" sz="1400"/>
              <a:t>：负责解析和执行JavaScript来实现网页的动态效果，最开始渲染引擎和js引擎并没有区分的很明确，后来js引擎越来越独立，内核就倾向于只渲染引擎。</a:t>
            </a:r>
            <a:endParaRPr lang="zh-CN" altLang="en-US" sz="1400"/>
          </a:p>
          <a:p>
            <a:r>
              <a:rPr lang="zh-CN" altLang="en-US" sz="1400"/>
              <a:t>常用浏览器内核：</a:t>
            </a:r>
            <a:endParaRPr lang="zh-CN" altLang="en-US" sz="1400"/>
          </a:p>
          <a:p>
            <a:r>
              <a:rPr lang="zh-CN" altLang="en-US" sz="1400"/>
              <a:t>	IE浏览器内核：</a:t>
            </a:r>
            <a:r>
              <a:rPr lang="zh-CN" altLang="en-US" sz="1400">
                <a:solidFill>
                  <a:srgbClr val="FF0000"/>
                </a:solidFill>
              </a:rPr>
              <a:t>Trident内核</a:t>
            </a:r>
            <a:r>
              <a:rPr lang="zh-CN" altLang="en-US" sz="1400"/>
              <a:t>，也是俗称的IE内核</a:t>
            </a:r>
            <a:endParaRPr lang="zh-CN" altLang="en-US" sz="1400"/>
          </a:p>
          <a:p>
            <a:r>
              <a:rPr lang="zh-CN" altLang="en-US" sz="1400"/>
              <a:t>	Chrome浏览器内核：统称为Chromium内核或者Chrome内核，以前是Webkit内核，现在是</a:t>
            </a:r>
            <a:r>
              <a:rPr lang="zh-CN" altLang="en-US" sz="1400">
                <a:solidFill>
                  <a:srgbClr val="FF0000"/>
                </a:solidFill>
              </a:rPr>
              <a:t>Blink内核</a:t>
            </a:r>
            <a:endParaRPr lang="zh-CN" altLang="en-US" sz="1400"/>
          </a:p>
          <a:p>
            <a:r>
              <a:rPr lang="zh-CN" altLang="en-US" sz="1400"/>
              <a:t>	Firefox浏览器内核：</a:t>
            </a:r>
            <a:r>
              <a:rPr lang="zh-CN" altLang="en-US" sz="1400">
                <a:solidFill>
                  <a:srgbClr val="FF0000"/>
                </a:solidFill>
              </a:rPr>
              <a:t>Gecko内核</a:t>
            </a:r>
            <a:r>
              <a:rPr lang="zh-CN" altLang="en-US" sz="1400"/>
              <a:t>，俗称Firefox内核</a:t>
            </a:r>
            <a:endParaRPr lang="zh-CN" altLang="en-US" sz="1400"/>
          </a:p>
          <a:p>
            <a:r>
              <a:rPr lang="zh-CN" altLang="en-US" sz="1400"/>
              <a:t>	Safari浏览器内核：</a:t>
            </a:r>
            <a:r>
              <a:rPr lang="zh-CN" altLang="en-US" sz="1400">
                <a:solidFill>
                  <a:srgbClr val="FF0000"/>
                </a:solidFill>
              </a:rPr>
              <a:t>webkit内核</a:t>
            </a:r>
            <a:endParaRPr lang="zh-CN" altLang="en-US" sz="1400"/>
          </a:p>
          <a:p>
            <a:r>
              <a:rPr lang="zh-CN" altLang="en-US" sz="1400"/>
              <a:t>	Opera浏览器内核：最初是自己的Presto内核，后来是Webkit，现在是Blink内核</a:t>
            </a:r>
            <a:endParaRPr lang="zh-CN" altLang="en-US" sz="1400"/>
          </a:p>
          <a:p>
            <a:r>
              <a:rPr lang="zh-CN" altLang="en-US" sz="1400"/>
              <a:t>	360浏览器、猎豹浏览器内核：IE+Chrome双内核</a:t>
            </a:r>
            <a:endParaRPr lang="zh-CN" altLang="en-US" sz="1400"/>
          </a:p>
          <a:p>
            <a:r>
              <a:rPr lang="zh-CN" altLang="en-US" sz="1400"/>
              <a:t>	搜狗、遨游、QQ浏览器内核：Trident（兼容模式）+Webkit(高速模式)</a:t>
            </a:r>
            <a:endParaRPr lang="zh-CN" altLang="en-US" sz="1400"/>
          </a:p>
          <a:p>
            <a:r>
              <a:rPr lang="zh-CN" altLang="en-US" sz="1400"/>
              <a:t>	百度浏览器、世界之窗内核：IE内核</a:t>
            </a:r>
            <a:endParaRPr lang="zh-CN" altLang="en-US" sz="1400"/>
          </a:p>
          <a:p>
            <a:r>
              <a:rPr lang="zh-CN" altLang="en-US" sz="1400"/>
              <a:t>	2345浏览器内核：以前是IE内核，现在也是IE+Chrome双内核</a:t>
            </a:r>
            <a:endParaRPr lang="zh-CN" altLang="en-US" sz="1400"/>
          </a:p>
        </p:txBody>
      </p:sp>
      <p:sp>
        <p:nvSpPr>
          <p:cNvPr id="7" name="文本框 6"/>
          <p:cNvSpPr txBox="1"/>
          <p:nvPr/>
        </p:nvSpPr>
        <p:spPr>
          <a:xfrm>
            <a:off x="1102995" y="5120005"/>
            <a:ext cx="2204720" cy="306705"/>
          </a:xfrm>
          <a:prstGeom prst="rect">
            <a:avLst/>
          </a:prstGeom>
          <a:noFill/>
        </p:spPr>
        <p:txBody>
          <a:bodyPr wrap="square" rtlCol="0" anchor="t">
            <a:spAutoFit/>
          </a:bodyPr>
          <a:p>
            <a:r>
              <a:rPr lang="en-US" altLang="zh-CN" sz="1400"/>
              <a:t>1. </a:t>
            </a:r>
            <a:r>
              <a:rPr lang="zh-CN" altLang="en-US" sz="1400">
                <a:solidFill>
                  <a:srgbClr val="FF0000"/>
                </a:solidFill>
              </a:rPr>
              <a:t>对象解构</a:t>
            </a:r>
            <a:endParaRPr lang="zh-CN" altLang="en-US" sz="1400">
              <a:solidFill>
                <a:srgbClr val="FF0000"/>
              </a:solidFill>
            </a:endParaRPr>
          </a:p>
        </p:txBody>
      </p:sp>
      <p:sp>
        <p:nvSpPr>
          <p:cNvPr id="8" name="文本框 7"/>
          <p:cNvSpPr txBox="1"/>
          <p:nvPr/>
        </p:nvSpPr>
        <p:spPr>
          <a:xfrm>
            <a:off x="3016250" y="5120005"/>
            <a:ext cx="5206365" cy="737235"/>
          </a:xfrm>
          <a:prstGeom prst="rect">
            <a:avLst/>
          </a:prstGeom>
          <a:noFill/>
        </p:spPr>
        <p:txBody>
          <a:bodyPr wrap="square" rtlCol="0" anchor="t">
            <a:spAutoFit/>
          </a:bodyPr>
          <a:p>
            <a:r>
              <a:rPr lang="zh-CN" altLang="en-US" sz="1400"/>
              <a:t>let obj = {name: "sdfv",ahe: {tel: 256552,sex: "男",}}；</a:t>
            </a:r>
            <a:endParaRPr lang="zh-CN" altLang="en-US" sz="1400"/>
          </a:p>
          <a:p>
            <a:r>
              <a:rPr lang="zh-CN" altLang="en-US" sz="1400">
                <a:solidFill>
                  <a:srgbClr val="FF0000"/>
                </a:solidFill>
              </a:rPr>
              <a:t>var { ahe:{tel} } = obj;</a:t>
            </a:r>
            <a:endParaRPr lang="zh-CN" altLang="en-US" sz="1400">
              <a:solidFill>
                <a:srgbClr val="FF0000"/>
              </a:solidFill>
            </a:endParaRPr>
          </a:p>
          <a:p>
            <a:r>
              <a:rPr lang="zh-CN" altLang="en-US" sz="1400"/>
              <a:t>console.log(tel);</a:t>
            </a:r>
            <a:r>
              <a:rPr lang="en-US" altLang="zh-CN" sz="1400"/>
              <a:t>//</a:t>
            </a:r>
            <a:r>
              <a:rPr lang="zh-CN" altLang="en-US" sz="1400">
                <a:sym typeface="+mn-ea"/>
              </a:rPr>
              <a:t>输出结果：256552</a:t>
            </a:r>
            <a:r>
              <a:rPr lang="zh-CN" altLang="en-US" sz="1400"/>
              <a:t>	</a:t>
            </a:r>
            <a:endParaRPr lang="zh-CN" altLang="en-US" sz="1400"/>
          </a:p>
        </p:txBody>
      </p:sp>
      <p:sp>
        <p:nvSpPr>
          <p:cNvPr id="13" name="文本框 12"/>
          <p:cNvSpPr txBox="1"/>
          <p:nvPr/>
        </p:nvSpPr>
        <p:spPr>
          <a:xfrm>
            <a:off x="1102995" y="6062980"/>
            <a:ext cx="2204720" cy="306705"/>
          </a:xfrm>
          <a:prstGeom prst="rect">
            <a:avLst/>
          </a:prstGeom>
          <a:noFill/>
        </p:spPr>
        <p:txBody>
          <a:bodyPr wrap="square" rtlCol="0" anchor="t">
            <a:spAutoFit/>
          </a:bodyPr>
          <a:p>
            <a:r>
              <a:rPr lang="en-US" altLang="zh-CN" sz="1400"/>
              <a:t>2. </a:t>
            </a:r>
            <a:r>
              <a:rPr lang="zh-CN" altLang="en-US" sz="1400">
                <a:solidFill>
                  <a:srgbClr val="FF0000"/>
                </a:solidFill>
              </a:rPr>
              <a:t>对象内数组解构</a:t>
            </a:r>
            <a:endParaRPr lang="zh-CN" altLang="en-US" sz="1400">
              <a:solidFill>
                <a:srgbClr val="FF0000"/>
              </a:solidFill>
            </a:endParaRPr>
          </a:p>
        </p:txBody>
      </p:sp>
      <p:sp>
        <p:nvSpPr>
          <p:cNvPr id="16" name="文本框 15"/>
          <p:cNvSpPr txBox="1"/>
          <p:nvPr/>
        </p:nvSpPr>
        <p:spPr>
          <a:xfrm>
            <a:off x="3016250" y="6062980"/>
            <a:ext cx="5206365" cy="737235"/>
          </a:xfrm>
          <a:prstGeom prst="rect">
            <a:avLst/>
          </a:prstGeom>
          <a:noFill/>
        </p:spPr>
        <p:txBody>
          <a:bodyPr wrap="square" rtlCol="0" anchor="t">
            <a:spAutoFit/>
          </a:bodyPr>
          <a:p>
            <a:r>
              <a:rPr lang="zh-CN" altLang="en-US" sz="1400"/>
              <a:t>var arr = {aaa: [1, 2, 3, 6, 58, 6]}</a:t>
            </a:r>
            <a:endParaRPr lang="zh-CN" altLang="en-US" sz="1400"/>
          </a:p>
          <a:p>
            <a:r>
              <a:rPr lang="zh-CN" altLang="en-US" sz="1400">
                <a:solidFill>
                  <a:srgbClr val="FF0000"/>
                </a:solidFill>
              </a:rPr>
              <a:t>let { aaa: [, a,,b] } = arr;</a:t>
            </a:r>
            <a:endParaRPr lang="zh-CN" altLang="en-US" sz="1400">
              <a:solidFill>
                <a:srgbClr val="FF0000"/>
              </a:solidFill>
            </a:endParaRPr>
          </a:p>
          <a:p>
            <a:r>
              <a:rPr lang="zh-CN" altLang="en-US" sz="1400"/>
              <a:t>console.log(b)；</a:t>
            </a:r>
            <a:r>
              <a:rPr lang="en-US" altLang="zh-CN" sz="1400"/>
              <a:t>//</a:t>
            </a:r>
            <a:r>
              <a:rPr lang="zh-CN" altLang="en-US" sz="1400"/>
              <a:t>输出结果</a:t>
            </a:r>
            <a:r>
              <a:rPr lang="en-US" altLang="zh-CN" sz="1400"/>
              <a:t>6</a:t>
            </a:r>
            <a:endParaRPr lang="en-US" altLang="zh-CN" sz="1400"/>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00"/>
                            </p:stCondLst>
                            <p:childTnLst>
                              <p:par>
                                <p:cTn id="11" presetID="14" presetClass="entr" presetSubtype="5" fill="hold" grpId="1"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randombar(vertical)">
                                      <p:cBhvr>
                                        <p:cTn id="13" dur="1000"/>
                                        <p:tgtEl>
                                          <p:spTgt spid="2"/>
                                        </p:tgtEl>
                                      </p:cBhvr>
                                    </p:animEffect>
                                  </p:childTnLst>
                                </p:cTn>
                              </p:par>
                            </p:childTnLst>
                          </p:cTn>
                        </p:par>
                        <p:par>
                          <p:cTn id="14" fill="hold">
                            <p:stCondLst>
                              <p:cond delay="1500"/>
                            </p:stCondLst>
                            <p:childTnLst>
                              <p:par>
                                <p:cTn id="15" presetID="14" presetClass="entr" presetSubtype="5" fill="hold" grpId="1"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randombar(vertical)">
                                      <p:cBhvr>
                                        <p:cTn id="1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p:bldP spid="2" grpId="1"/>
      <p:bldP spid="4" grpId="0"/>
      <p:bldP spid="4" grpId="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0" y="211455"/>
            <a:ext cx="2562225"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2. </a:t>
            </a:r>
            <a:r>
              <a:rPr lang="en-US" sz="2400">
                <a:cs typeface="+mn-ea"/>
                <a:sym typeface="+mn-lt"/>
              </a:rPr>
              <a:t>ES6</a:t>
            </a:r>
            <a:r>
              <a:rPr lang="zh-CN" altLang="en-US" sz="2400">
                <a:cs typeface="+mn-ea"/>
                <a:sym typeface="+mn-lt"/>
              </a:rPr>
              <a:t>解构赋值</a:t>
            </a:r>
            <a:endParaRPr lang="zh-CN" altLang="en-US" sz="2400" dirty="0">
              <a:solidFill>
                <a:schemeClr val="tx1"/>
              </a:solidFill>
              <a:cs typeface="+mn-ea"/>
              <a:sym typeface="+mn-lt"/>
            </a:endParaRPr>
          </a:p>
        </p:txBody>
      </p:sp>
      <p:sp>
        <p:nvSpPr>
          <p:cNvPr id="13" name="文本框 12"/>
          <p:cNvSpPr txBox="1"/>
          <p:nvPr/>
        </p:nvSpPr>
        <p:spPr>
          <a:xfrm>
            <a:off x="1102995" y="776605"/>
            <a:ext cx="2204720" cy="306705"/>
          </a:xfrm>
          <a:prstGeom prst="rect">
            <a:avLst/>
          </a:prstGeom>
          <a:noFill/>
        </p:spPr>
        <p:txBody>
          <a:bodyPr wrap="square" rtlCol="0" anchor="t">
            <a:spAutoFit/>
          </a:bodyPr>
          <a:p>
            <a:r>
              <a:rPr lang="en-US" altLang="zh-CN" sz="1400"/>
              <a:t>3. </a:t>
            </a:r>
            <a:r>
              <a:rPr lang="zh-CN" altLang="en-US" sz="1400"/>
              <a:t>字符串</a:t>
            </a:r>
            <a:r>
              <a:rPr lang="zh-CN" altLang="en-US" sz="1400"/>
              <a:t>解构</a:t>
            </a:r>
            <a:endParaRPr lang="zh-CN" altLang="en-US" sz="1400"/>
          </a:p>
        </p:txBody>
      </p:sp>
      <p:sp>
        <p:nvSpPr>
          <p:cNvPr id="16" name="文本框 15"/>
          <p:cNvSpPr txBox="1"/>
          <p:nvPr/>
        </p:nvSpPr>
        <p:spPr>
          <a:xfrm>
            <a:off x="2816225" y="776605"/>
            <a:ext cx="5206365" cy="737235"/>
          </a:xfrm>
          <a:prstGeom prst="rect">
            <a:avLst/>
          </a:prstGeom>
          <a:noFill/>
        </p:spPr>
        <p:txBody>
          <a:bodyPr wrap="square" rtlCol="0" anchor="t">
            <a:spAutoFit/>
          </a:bodyPr>
          <a:p>
            <a:r>
              <a:rPr lang="zh-CN" altLang="en-US" sz="1400"/>
              <a:t>let aas = "sdfgvwe";</a:t>
            </a:r>
            <a:endParaRPr lang="zh-CN" altLang="en-US" sz="1400"/>
          </a:p>
          <a:p>
            <a:r>
              <a:rPr lang="zh-CN" altLang="en-US" sz="1400">
                <a:solidFill>
                  <a:srgbClr val="FF0000"/>
                </a:solidFill>
              </a:rPr>
              <a:t>let [, s, d, e,] = aas;</a:t>
            </a:r>
            <a:endParaRPr lang="zh-CN" altLang="en-US" sz="1400">
              <a:solidFill>
                <a:srgbClr val="FF0000"/>
              </a:solidFill>
            </a:endParaRPr>
          </a:p>
          <a:p>
            <a:r>
              <a:rPr lang="zh-CN" altLang="en-US" sz="1400"/>
              <a:t>console.log(s,d,e)；</a:t>
            </a:r>
            <a:r>
              <a:rPr lang="en-US" altLang="zh-CN" sz="1400"/>
              <a:t>//</a:t>
            </a:r>
            <a:r>
              <a:rPr lang="zh-CN" altLang="en-US" sz="1400"/>
              <a:t>输出结果</a:t>
            </a:r>
            <a:r>
              <a:rPr lang="en-US" altLang="zh-CN" sz="1400"/>
              <a:t>d f g</a:t>
            </a:r>
            <a:endParaRPr lang="en-US" altLang="zh-CN" sz="1400"/>
          </a:p>
        </p:txBody>
      </p:sp>
      <p:sp>
        <p:nvSpPr>
          <p:cNvPr id="3" name="文本框 2"/>
          <p:cNvSpPr txBox="1"/>
          <p:nvPr/>
        </p:nvSpPr>
        <p:spPr>
          <a:xfrm>
            <a:off x="1102995" y="1719580"/>
            <a:ext cx="2204720" cy="306705"/>
          </a:xfrm>
          <a:prstGeom prst="rect">
            <a:avLst/>
          </a:prstGeom>
          <a:noFill/>
        </p:spPr>
        <p:txBody>
          <a:bodyPr wrap="square" rtlCol="0" anchor="t">
            <a:spAutoFit/>
          </a:bodyPr>
          <a:p>
            <a:r>
              <a:rPr lang="en-US" altLang="zh-CN" sz="1400"/>
              <a:t>4. </a:t>
            </a:r>
            <a:r>
              <a:rPr lang="zh-CN" altLang="en-US" sz="1400"/>
              <a:t>赋值</a:t>
            </a:r>
            <a:endParaRPr lang="zh-CN" altLang="en-US" sz="1400"/>
          </a:p>
        </p:txBody>
      </p:sp>
      <p:sp>
        <p:nvSpPr>
          <p:cNvPr id="6" name="文本框 5"/>
          <p:cNvSpPr txBox="1"/>
          <p:nvPr/>
        </p:nvSpPr>
        <p:spPr>
          <a:xfrm>
            <a:off x="2816225" y="1719580"/>
            <a:ext cx="5206365" cy="953135"/>
          </a:xfrm>
          <a:prstGeom prst="rect">
            <a:avLst/>
          </a:prstGeom>
          <a:noFill/>
        </p:spPr>
        <p:txBody>
          <a:bodyPr wrap="square" rtlCol="0" anchor="t">
            <a:spAutoFit/>
          </a:bodyPr>
          <a:p>
            <a:r>
              <a:rPr lang="zh-CN" altLang="en-US" sz="1400"/>
              <a:t>let arr = [10,20];</a:t>
            </a:r>
            <a:endParaRPr lang="zh-CN" altLang="en-US" sz="1400"/>
          </a:p>
          <a:p>
            <a:r>
              <a:rPr lang="zh-CN" altLang="en-US" sz="1400">
                <a:solidFill>
                  <a:srgbClr val="FF0000"/>
                </a:solidFill>
              </a:rPr>
              <a:t>let [a,b] = [10,20]；</a:t>
            </a:r>
            <a:endParaRPr lang="zh-CN" altLang="en-US" sz="1400">
              <a:solidFill>
                <a:srgbClr val="FF0000"/>
              </a:solidFill>
            </a:endParaRPr>
          </a:p>
          <a:p>
            <a:r>
              <a:rPr lang="zh-CN" altLang="en-US" sz="1400"/>
              <a:t>let arr1 = [b,a];</a:t>
            </a:r>
            <a:endParaRPr lang="zh-CN" altLang="en-US" sz="1400"/>
          </a:p>
          <a:p>
            <a:r>
              <a:rPr lang="zh-CN" altLang="en-US" sz="1400"/>
              <a:t>console.log(arr1)；</a:t>
            </a:r>
            <a:r>
              <a:rPr lang="en-US" altLang="zh-CN" sz="1400"/>
              <a:t>//</a:t>
            </a:r>
            <a:r>
              <a:rPr lang="zh-CN" altLang="en-US" sz="1400"/>
              <a:t>输出结果：arr1=[20,10]</a:t>
            </a:r>
            <a:endParaRPr lang="zh-CN" altLang="en-US" sz="1400"/>
          </a:p>
        </p:txBody>
      </p:sp>
      <p:sp>
        <p:nvSpPr>
          <p:cNvPr id="7" name="文本框 6"/>
          <p:cNvSpPr txBox="1"/>
          <p:nvPr/>
        </p:nvSpPr>
        <p:spPr>
          <a:xfrm>
            <a:off x="1102995" y="2952115"/>
            <a:ext cx="2204720" cy="306705"/>
          </a:xfrm>
          <a:prstGeom prst="rect">
            <a:avLst/>
          </a:prstGeom>
          <a:noFill/>
        </p:spPr>
        <p:txBody>
          <a:bodyPr wrap="square" rtlCol="0" anchor="t">
            <a:spAutoFit/>
          </a:bodyPr>
          <a:p>
            <a:r>
              <a:rPr lang="en-US" altLang="zh-CN" sz="1400"/>
              <a:t>5. </a:t>
            </a:r>
            <a:r>
              <a:rPr lang="zh-CN" altLang="en-US" sz="1400"/>
              <a:t>数组的解构排序</a:t>
            </a:r>
            <a:endParaRPr lang="zh-CN" altLang="en-US" sz="1400"/>
          </a:p>
        </p:txBody>
      </p:sp>
      <p:sp>
        <p:nvSpPr>
          <p:cNvPr id="8" name="文本框 7"/>
          <p:cNvSpPr txBox="1"/>
          <p:nvPr/>
        </p:nvSpPr>
        <p:spPr>
          <a:xfrm>
            <a:off x="2816225" y="2952115"/>
            <a:ext cx="6966585" cy="1599565"/>
          </a:xfrm>
          <a:prstGeom prst="rect">
            <a:avLst/>
          </a:prstGeom>
          <a:noFill/>
        </p:spPr>
        <p:txBody>
          <a:bodyPr wrap="square" rtlCol="0" anchor="t">
            <a:spAutoFit/>
          </a:bodyPr>
          <a:p>
            <a:r>
              <a:rPr lang="zh-CN" altLang="en-US" sz="1400"/>
              <a:t>var arr = [60, 5, 9, 7, 31, 52, 68, 100, 94];</a:t>
            </a:r>
            <a:endParaRPr lang="zh-CN" altLang="en-US" sz="1400"/>
          </a:p>
          <a:p>
            <a:r>
              <a:rPr lang="zh-CN" altLang="en-US" sz="1400"/>
              <a:t>for (i = 1; i &lt; arr.length; i++) {</a:t>
            </a:r>
            <a:endParaRPr lang="zh-CN" altLang="en-US" sz="1400"/>
          </a:p>
          <a:p>
            <a:r>
              <a:rPr lang="zh-CN" altLang="en-US" sz="1400"/>
              <a:t>    for (j = 0; j &lt; arr.length - i; j++) {</a:t>
            </a:r>
            <a:endParaRPr lang="zh-CN" altLang="en-US" sz="1400"/>
          </a:p>
          <a:p>
            <a:r>
              <a:rPr lang="zh-CN" altLang="en-US" sz="1400"/>
              <a:t>        </a:t>
            </a:r>
            <a:r>
              <a:rPr lang="zh-CN" altLang="en-US" sz="1400">
                <a:solidFill>
                  <a:srgbClr val="FF0000"/>
                </a:solidFill>
              </a:rPr>
              <a:t>if (arr[j] &gt; arr[j + 1]) [arr[j], arr[j + 1]] = [arr[j + 1], arr[j]]</a:t>
            </a:r>
            <a:r>
              <a:rPr lang="zh-CN" altLang="en-US" sz="1400"/>
              <a:t>;</a:t>
            </a:r>
            <a:endParaRPr lang="zh-CN" altLang="en-US" sz="1400"/>
          </a:p>
          <a:p>
            <a:r>
              <a:rPr lang="zh-CN" altLang="en-US" sz="1400"/>
              <a:t>    }</a:t>
            </a:r>
            <a:endParaRPr lang="zh-CN" altLang="en-US" sz="1400"/>
          </a:p>
          <a:p>
            <a:r>
              <a:rPr lang="zh-CN" altLang="en-US" sz="1400"/>
              <a:t>}</a:t>
            </a:r>
            <a:endParaRPr lang="zh-CN" altLang="en-US" sz="1400"/>
          </a:p>
          <a:p>
            <a:r>
              <a:rPr lang="en-US" altLang="zh-CN" sz="1400"/>
              <a:t>//</a:t>
            </a:r>
            <a:r>
              <a:rPr lang="zh-CN" altLang="en-US" sz="1400"/>
              <a:t>输出结果：[5,  7,  9,  31, 52,60, 68, 94, 100]</a:t>
            </a:r>
            <a:endParaRPr lang="zh-CN" altLang="en-US" sz="1400"/>
          </a:p>
        </p:txBody>
      </p:sp>
      <p:sp>
        <p:nvSpPr>
          <p:cNvPr id="9" name="文本框 8"/>
          <p:cNvSpPr txBox="1"/>
          <p:nvPr/>
        </p:nvSpPr>
        <p:spPr>
          <a:xfrm>
            <a:off x="1102995" y="4714240"/>
            <a:ext cx="2204720" cy="306705"/>
          </a:xfrm>
          <a:prstGeom prst="rect">
            <a:avLst/>
          </a:prstGeom>
          <a:noFill/>
        </p:spPr>
        <p:txBody>
          <a:bodyPr wrap="square" rtlCol="0" anchor="t">
            <a:spAutoFit/>
          </a:bodyPr>
          <a:p>
            <a:r>
              <a:rPr lang="en-US" altLang="zh-CN" sz="1400"/>
              <a:t>6. </a:t>
            </a:r>
            <a:r>
              <a:rPr lang="zh-CN" altLang="en-US" sz="1400"/>
              <a:t>对象拼接、赋值</a:t>
            </a:r>
            <a:endParaRPr lang="zh-CN" altLang="en-US" sz="1400"/>
          </a:p>
        </p:txBody>
      </p:sp>
      <p:sp>
        <p:nvSpPr>
          <p:cNvPr id="12" name="文本框 11"/>
          <p:cNvSpPr txBox="1"/>
          <p:nvPr/>
        </p:nvSpPr>
        <p:spPr>
          <a:xfrm>
            <a:off x="2816225" y="4714240"/>
            <a:ext cx="6966585" cy="737235"/>
          </a:xfrm>
          <a:prstGeom prst="rect">
            <a:avLst/>
          </a:prstGeom>
          <a:noFill/>
        </p:spPr>
        <p:txBody>
          <a:bodyPr wrap="square" rtlCol="0" anchor="t">
            <a:spAutoFit/>
          </a:bodyPr>
          <a:p>
            <a:r>
              <a:rPr lang="zh-CN" altLang="en-US" sz="1400"/>
              <a:t>let params = {name:'zimo',age:18,sex:'男'}</a:t>
            </a:r>
            <a:endParaRPr lang="zh-CN" altLang="en-US" sz="1400"/>
          </a:p>
          <a:p>
            <a:r>
              <a:rPr lang="zh-CN" altLang="en-US" sz="1400">
                <a:solidFill>
                  <a:srgbClr val="FF0000"/>
                </a:solidFill>
              </a:rPr>
              <a:t>let obj = {...params};</a:t>
            </a:r>
            <a:endParaRPr lang="zh-CN" altLang="en-US" sz="1400">
              <a:solidFill>
                <a:srgbClr val="FF0000"/>
              </a:solidFill>
            </a:endParaRPr>
          </a:p>
          <a:p>
            <a:r>
              <a:rPr lang="zh-CN" altLang="en-US" sz="1400"/>
              <a:t>console.log(obj);</a:t>
            </a:r>
            <a:r>
              <a:rPr lang="en-US" altLang="zh-CN" sz="1400"/>
              <a:t>//</a:t>
            </a:r>
            <a:r>
              <a:rPr lang="zh-CN" altLang="en-US" sz="1400"/>
              <a:t>输出结果：{ name: 'zimo', age: 18, sex: '男' }</a:t>
            </a:r>
            <a:endParaRPr lang="zh-CN" altLang="en-US" sz="1400"/>
          </a:p>
        </p:txBody>
      </p:sp>
      <p:sp>
        <p:nvSpPr>
          <p:cNvPr id="15" name="文本框 14"/>
          <p:cNvSpPr txBox="1"/>
          <p:nvPr/>
        </p:nvSpPr>
        <p:spPr>
          <a:xfrm>
            <a:off x="1102995" y="5647690"/>
            <a:ext cx="2204720" cy="306705"/>
          </a:xfrm>
          <a:prstGeom prst="rect">
            <a:avLst/>
          </a:prstGeom>
          <a:noFill/>
        </p:spPr>
        <p:txBody>
          <a:bodyPr wrap="square" rtlCol="0" anchor="t">
            <a:spAutoFit/>
          </a:bodyPr>
          <a:p>
            <a:r>
              <a:rPr lang="en-US" altLang="zh-CN" sz="1400"/>
              <a:t>7. </a:t>
            </a:r>
            <a:r>
              <a:rPr lang="zh-CN" altLang="en-US" sz="1400"/>
              <a:t>变量交换</a:t>
            </a:r>
            <a:endParaRPr lang="zh-CN" altLang="en-US" sz="1400"/>
          </a:p>
        </p:txBody>
      </p:sp>
      <p:sp>
        <p:nvSpPr>
          <p:cNvPr id="17" name="文本框 16"/>
          <p:cNvSpPr txBox="1"/>
          <p:nvPr/>
        </p:nvSpPr>
        <p:spPr>
          <a:xfrm>
            <a:off x="2816225" y="5647690"/>
            <a:ext cx="6966585" cy="306705"/>
          </a:xfrm>
          <a:prstGeom prst="rect">
            <a:avLst/>
          </a:prstGeom>
          <a:noFill/>
        </p:spPr>
        <p:txBody>
          <a:bodyPr wrap="square" rtlCol="0" anchor="t">
            <a:spAutoFit/>
          </a:bodyPr>
          <a:p>
            <a:r>
              <a:rPr lang="zh-CN" altLang="en-US" sz="1400">
                <a:solidFill>
                  <a:srgbClr val="FF0000"/>
                </a:solidFill>
              </a:rPr>
              <a:t>[x,y] = [y,x]</a:t>
            </a:r>
            <a:endParaRPr lang="zh-CN" altLang="en-US" sz="1400">
              <a:solidFill>
                <a:srgbClr val="FF0000"/>
              </a:solidFill>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grpId="1"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vertical)">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5" name="文本框 4"/>
          <p:cNvSpPr txBox="1"/>
          <p:nvPr/>
        </p:nvSpPr>
        <p:spPr>
          <a:xfrm>
            <a:off x="0" y="0"/>
            <a:ext cx="9628505" cy="583565"/>
          </a:xfrm>
          <a:prstGeom prst="rect">
            <a:avLst/>
          </a:prstGeom>
          <a:noFill/>
        </p:spPr>
        <p:txBody>
          <a:bodyPr wrap="square" rtlCol="0">
            <a:spAutoFit/>
          </a:bodyPr>
          <a:p>
            <a:pPr algn="l" fontAlgn="auto"/>
            <a:r>
              <a:rPr lang="en-US" altLang="zh-CN" sz="3200">
                <a:solidFill>
                  <a:schemeClr val="tx1"/>
                </a:solidFill>
                <a:cs typeface="+mn-ea"/>
                <a:sym typeface="+mn-lt"/>
              </a:rPr>
              <a:t>11.30==&gt;</a:t>
            </a:r>
            <a:r>
              <a:rPr lang="en-US" sz="3200">
                <a:solidFill>
                  <a:schemeClr val="tx1"/>
                </a:solidFill>
                <a:cs typeface="+mn-ea"/>
                <a:sym typeface="+mn-lt"/>
              </a:rPr>
              <a:t>Promise()</a:t>
            </a:r>
            <a:r>
              <a:rPr lang="zh-CN" altLang="en-US" sz="3200">
                <a:solidFill>
                  <a:schemeClr val="tx1"/>
                </a:solidFill>
                <a:cs typeface="+mn-ea"/>
                <a:sym typeface="+mn-lt"/>
              </a:rPr>
              <a:t>对象</a:t>
            </a:r>
            <a:endParaRPr lang="zh-CN" altLang="en-US" sz="3200">
              <a:solidFill>
                <a:schemeClr val="tx1"/>
              </a:solidFill>
              <a:cs typeface="+mn-ea"/>
              <a:sym typeface="+mn-lt"/>
            </a:endParaRPr>
          </a:p>
        </p:txBody>
      </p:sp>
      <p:sp>
        <p:nvSpPr>
          <p:cNvPr id="2" name="文本框 1"/>
          <p:cNvSpPr txBox="1"/>
          <p:nvPr/>
        </p:nvSpPr>
        <p:spPr>
          <a:xfrm>
            <a:off x="0" y="481330"/>
            <a:ext cx="2562225"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 1. </a:t>
            </a:r>
            <a:r>
              <a:rPr lang="en-US" altLang="zh-CN" sz="2400">
                <a:cs typeface="+mn-ea"/>
                <a:sym typeface="+mn-lt"/>
              </a:rPr>
              <a:t>Promise()</a:t>
            </a:r>
            <a:endParaRPr lang="zh-CN" altLang="en-US" sz="2400" dirty="0">
              <a:solidFill>
                <a:schemeClr val="tx1"/>
              </a:solidFill>
              <a:cs typeface="+mn-ea"/>
              <a:sym typeface="+mn-lt"/>
            </a:endParaRPr>
          </a:p>
        </p:txBody>
      </p:sp>
      <p:sp>
        <p:nvSpPr>
          <p:cNvPr id="3" name="文本框 2"/>
          <p:cNvSpPr txBox="1"/>
          <p:nvPr/>
        </p:nvSpPr>
        <p:spPr>
          <a:xfrm>
            <a:off x="1024890" y="941705"/>
            <a:ext cx="7578090" cy="2030095"/>
          </a:xfrm>
          <a:prstGeom prst="rect">
            <a:avLst/>
          </a:prstGeom>
          <a:noFill/>
        </p:spPr>
        <p:txBody>
          <a:bodyPr wrap="square" rtlCol="0" anchor="t">
            <a:spAutoFit/>
          </a:bodyPr>
          <a:p>
            <a:r>
              <a:rPr lang="zh-CN" altLang="en-US" sz="1400"/>
              <a:t>promise()是一个对象，也是一个构造函数，接受一个回调函数executor作为参数,</a:t>
            </a:r>
            <a:r>
              <a:rPr lang="zh-CN" altLang="en-US" sz="1400">
                <a:sym typeface="+mn-ea"/>
              </a:rPr>
              <a:t>executor</a:t>
            </a:r>
            <a:r>
              <a:rPr lang="zh-CN" altLang="en-US" sz="1400"/>
              <a:t>有两个参数，resolve和reject，把ajax的死亡回调变成链式调用，并没有完全解决死亡回调</a:t>
            </a:r>
            <a:endParaRPr lang="zh-CN" altLang="en-US" sz="1400"/>
          </a:p>
          <a:p>
            <a:r>
              <a:rPr lang="zh-CN" altLang="en-US" sz="1400"/>
              <a:t>具有3个状态：彼此不可逆</a:t>
            </a:r>
            <a:endParaRPr lang="zh-CN" altLang="en-US" sz="1400"/>
          </a:p>
          <a:p>
            <a:r>
              <a:rPr lang="zh-CN" altLang="en-US" sz="1400"/>
              <a:t>	pending：准备状态</a:t>
            </a:r>
            <a:endParaRPr lang="zh-CN" altLang="en-US" sz="1400"/>
          </a:p>
          <a:p>
            <a:r>
              <a:rPr lang="zh-CN" altLang="en-US" sz="1400"/>
              <a:t>	resolved：成功状态</a:t>
            </a:r>
            <a:endParaRPr lang="zh-CN" altLang="en-US" sz="1400"/>
          </a:p>
          <a:p>
            <a:r>
              <a:rPr lang="zh-CN" altLang="en-US" sz="1400"/>
              <a:t>	rejected:失败状态</a:t>
            </a:r>
            <a:endParaRPr lang="zh-CN" altLang="en-US" sz="1400"/>
          </a:p>
          <a:p>
            <a:r>
              <a:rPr lang="zh-CN" altLang="en-US" sz="1400"/>
              <a:t>then/catch方法内部返回的都是新的Promise对象，因此可以链式调用</a:t>
            </a:r>
            <a:endParaRPr lang="zh-CN" altLang="en-US" sz="1400"/>
          </a:p>
          <a:p>
            <a:r>
              <a:rPr lang="zh-CN" altLang="en-US" sz="1400"/>
              <a:t>promise对象，如果成功的回调函数，参数是字符串，会产生链式穿透现象，参数是函数则不会穿透</a:t>
            </a:r>
            <a:endParaRPr lang="zh-CN" altLang="en-US" sz="1400"/>
          </a:p>
        </p:txBody>
      </p:sp>
      <p:sp>
        <p:nvSpPr>
          <p:cNvPr id="7" name="文本框 6"/>
          <p:cNvSpPr txBox="1"/>
          <p:nvPr/>
        </p:nvSpPr>
        <p:spPr>
          <a:xfrm>
            <a:off x="1024890" y="3144520"/>
            <a:ext cx="8330565" cy="2461260"/>
          </a:xfrm>
          <a:prstGeom prst="rect">
            <a:avLst/>
          </a:prstGeom>
          <a:noFill/>
        </p:spPr>
        <p:txBody>
          <a:bodyPr wrap="square" rtlCol="0" anchor="t">
            <a:spAutoFit/>
          </a:bodyPr>
          <a:p>
            <a:r>
              <a:rPr lang="zh-CN" altLang="en-US" sz="1400"/>
              <a:t>原型方法：</a:t>
            </a:r>
            <a:endParaRPr lang="zh-CN" altLang="en-US" sz="1400"/>
          </a:p>
          <a:p>
            <a:r>
              <a:rPr lang="en-US" altLang="zh-CN" sz="1400"/>
              <a:t>	</a:t>
            </a:r>
            <a:r>
              <a:rPr lang="zh-CN" altLang="en-US" sz="1400">
                <a:solidFill>
                  <a:srgbClr val="FF0000"/>
                </a:solidFill>
              </a:rPr>
              <a:t>catch()</a:t>
            </a:r>
            <a:endParaRPr lang="zh-CN" altLang="en-US" sz="1400">
              <a:solidFill>
                <a:srgbClr val="FF0000"/>
              </a:solidFill>
            </a:endParaRPr>
          </a:p>
          <a:p>
            <a:r>
              <a:rPr lang="zh-CN" altLang="en-US" sz="1400">
                <a:solidFill>
                  <a:srgbClr val="FF0000"/>
                </a:solidFill>
              </a:rPr>
              <a:t>	then()</a:t>
            </a:r>
            <a:endParaRPr lang="zh-CN" altLang="en-US" sz="1400">
              <a:solidFill>
                <a:srgbClr val="FF0000"/>
              </a:solidFill>
            </a:endParaRPr>
          </a:p>
          <a:p>
            <a:r>
              <a:rPr lang="zh-CN" altLang="en-US" sz="1400">
                <a:solidFill>
                  <a:srgbClr val="FF0000"/>
                </a:solidFill>
              </a:rPr>
              <a:t>	finally()</a:t>
            </a:r>
            <a:endParaRPr lang="zh-CN" altLang="en-US" sz="1400">
              <a:solidFill>
                <a:srgbClr val="FF0000"/>
              </a:solidFill>
            </a:endParaRPr>
          </a:p>
          <a:p>
            <a:r>
              <a:rPr lang="zh-CN" altLang="en-US" sz="1400"/>
              <a:t>静态方法：</a:t>
            </a:r>
            <a:r>
              <a:rPr lang="en-US" altLang="zh-CN" sz="1400"/>
              <a:t>	</a:t>
            </a:r>
            <a:endParaRPr lang="en-US" altLang="zh-CN" sz="1400"/>
          </a:p>
          <a:p>
            <a:r>
              <a:rPr lang="en-US" altLang="zh-CN" sz="1400"/>
              <a:t>	</a:t>
            </a:r>
            <a:r>
              <a:rPr lang="zh-CN" altLang="en-US" sz="1400">
                <a:solidFill>
                  <a:srgbClr val="FF0000"/>
                </a:solidFill>
              </a:rPr>
              <a:t>race():</a:t>
            </a:r>
            <a:r>
              <a:rPr lang="zh-CN" altLang="en-US" sz="1400"/>
              <a:t>可以接收一个数组作为参数，返回的是一个新的Promise对象，数组内是多个promise实例，谁执行的快，最先得到结果，则race()执行结果就是那个Promise对象</a:t>
            </a:r>
            <a:endParaRPr lang="zh-CN" altLang="en-US" sz="1400"/>
          </a:p>
          <a:p>
            <a:r>
              <a:rPr lang="zh-CN" altLang="en-US" sz="1400"/>
              <a:t>	</a:t>
            </a:r>
            <a:r>
              <a:rPr lang="zh-CN" altLang="en-US" sz="1400">
                <a:solidFill>
                  <a:srgbClr val="FF0000"/>
                </a:solidFill>
              </a:rPr>
              <a:t>all()</a:t>
            </a:r>
            <a:r>
              <a:rPr lang="zh-CN" altLang="en-US" sz="1400"/>
              <a:t>:接收一个数组作为参数，结果返回一个数组，数组内是全部的Promise对象，每一个Promise对象执行完毕才返回结果</a:t>
            </a:r>
            <a:endParaRPr lang="zh-CN" altLang="en-US" sz="1400"/>
          </a:p>
          <a:p>
            <a:r>
              <a:rPr lang="zh-CN" altLang="en-US" sz="1400"/>
              <a:t>	</a:t>
            </a:r>
            <a:r>
              <a:rPr lang="zh-CN" altLang="en-US" sz="1400">
                <a:solidFill>
                  <a:srgbClr val="FF0000"/>
                </a:solidFill>
              </a:rPr>
              <a:t>resolve()</a:t>
            </a:r>
            <a:endParaRPr lang="zh-CN" altLang="en-US" sz="1400"/>
          </a:p>
          <a:p>
            <a:r>
              <a:rPr lang="zh-CN" altLang="en-US" sz="1400"/>
              <a:t>	</a:t>
            </a:r>
            <a:r>
              <a:rPr lang="zh-CN" altLang="en-US" sz="1400">
                <a:solidFill>
                  <a:srgbClr val="FF0000"/>
                </a:solidFill>
              </a:rPr>
              <a:t>reject()</a:t>
            </a:r>
            <a:endParaRPr lang="zh-CN" altLang="en-US" sz="1400">
              <a:solidFill>
                <a:srgbClr val="FF0000"/>
              </a:solidFill>
            </a:endParaRPr>
          </a:p>
        </p:txBody>
      </p:sp>
      <p:sp>
        <p:nvSpPr>
          <p:cNvPr id="8" name="文本框 7"/>
          <p:cNvSpPr txBox="1"/>
          <p:nvPr/>
        </p:nvSpPr>
        <p:spPr>
          <a:xfrm>
            <a:off x="0" y="5605780"/>
            <a:ext cx="288544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 2.</a:t>
            </a:r>
            <a:r>
              <a:rPr lang="en-US" altLang="zh-CN" sz="2400">
                <a:solidFill>
                  <a:srgbClr val="FF0000"/>
                </a:solidFill>
                <a:cs typeface="+mn-ea"/>
                <a:sym typeface="+mn-lt"/>
              </a:rPr>
              <a:t> Promise()</a:t>
            </a:r>
            <a:r>
              <a:rPr lang="zh-CN" altLang="en-US" sz="2400">
                <a:solidFill>
                  <a:srgbClr val="FF0000"/>
                </a:solidFill>
                <a:cs typeface="+mn-ea"/>
                <a:sym typeface="+mn-lt"/>
              </a:rPr>
              <a:t>封装</a:t>
            </a:r>
            <a:endParaRPr lang="zh-CN" altLang="en-US" sz="2400" dirty="0">
              <a:solidFill>
                <a:srgbClr val="FF0000"/>
              </a:solidFill>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00"/>
                            </p:stCondLst>
                            <p:childTnLst>
                              <p:par>
                                <p:cTn id="11" presetID="14" presetClass="entr" presetSubtype="5" fill="hold" grpId="1"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randombar(vertical)">
                                      <p:cBhvr>
                                        <p:cTn id="13" dur="1000"/>
                                        <p:tgtEl>
                                          <p:spTgt spid="2"/>
                                        </p:tgtEl>
                                      </p:cBhvr>
                                    </p:animEffect>
                                  </p:childTnLst>
                                </p:cTn>
                              </p:par>
                            </p:childTnLst>
                          </p:cTn>
                        </p:par>
                        <p:par>
                          <p:cTn id="14" fill="hold">
                            <p:stCondLst>
                              <p:cond delay="1500"/>
                            </p:stCondLst>
                            <p:childTnLst>
                              <p:par>
                                <p:cTn id="15" presetID="14" presetClass="entr" presetSubtype="5" fill="hold" grpId="1" nodeType="after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randombar(vertical)">
                                      <p:cBhvr>
                                        <p:cTn id="17"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p:bldP spid="2" grpId="1"/>
      <p:bldP spid="8" grpId="0"/>
      <p:bldP spid="8" grpId="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justin-luebke-90718"/>
          <p:cNvPicPr>
            <a:picLocks noChangeAspect="1"/>
          </p:cNvPicPr>
          <p:nvPr/>
        </p:nvPicPr>
        <p:blipFill>
          <a:blip r:embed="rId1" cstate="email"/>
          <a:srcRect/>
          <a:stretch>
            <a:fillRect/>
          </a:stretch>
        </p:blipFill>
        <p:spPr>
          <a:xfrm>
            <a:off x="-5715" y="-5080"/>
            <a:ext cx="12202795" cy="6867525"/>
          </a:xfrm>
          <a:prstGeom prst="rect">
            <a:avLst/>
          </a:prstGeom>
        </p:spPr>
      </p:pic>
      <p:sp>
        <p:nvSpPr>
          <p:cNvPr id="7" name="矩形 6"/>
          <p:cNvSpPr/>
          <p:nvPr/>
        </p:nvSpPr>
        <p:spPr>
          <a:xfrm>
            <a:off x="231140" y="228600"/>
            <a:ext cx="11730355" cy="6400800"/>
          </a:xfrm>
          <a:prstGeom prst="rect">
            <a:avLst/>
          </a:prstGeom>
          <a:noFill/>
          <a:ln>
            <a:solidFill>
              <a:srgbClr val="1F2F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TextBox 7"/>
          <p:cNvSpPr txBox="1"/>
          <p:nvPr/>
        </p:nvSpPr>
        <p:spPr>
          <a:xfrm>
            <a:off x="2484755" y="1064895"/>
            <a:ext cx="7470140" cy="1106805"/>
          </a:xfrm>
          <a:prstGeom prst="rect">
            <a:avLst/>
          </a:prstGeom>
          <a:noFill/>
        </p:spPr>
        <p:txBody>
          <a:bodyPr wrap="square" rtlCol="0">
            <a:spAutoFit/>
          </a:bodyPr>
          <a:lstStyle/>
          <a:p>
            <a:pPr algn="l"/>
            <a:r>
              <a:rPr lang="en-US" altLang="zh-CN" sz="6600" dirty="0">
                <a:solidFill>
                  <a:srgbClr val="1F2F50"/>
                </a:solidFill>
                <a:cs typeface="+mn-ea"/>
                <a:sym typeface="+mn-lt"/>
              </a:rPr>
              <a:t>THANKS FOR LISTEN</a:t>
            </a:r>
            <a:endParaRPr lang="zh-CN" altLang="en-US" sz="6600" dirty="0">
              <a:solidFill>
                <a:srgbClr val="1F2F50"/>
              </a:solidFill>
              <a:cs typeface="+mn-ea"/>
              <a:sym typeface="+mn-lt"/>
            </a:endParaRPr>
          </a:p>
        </p:txBody>
      </p:sp>
      <p:sp>
        <p:nvSpPr>
          <p:cNvPr id="9" name="TextBox 8"/>
          <p:cNvSpPr txBox="1"/>
          <p:nvPr/>
        </p:nvSpPr>
        <p:spPr>
          <a:xfrm>
            <a:off x="3807648" y="2136568"/>
            <a:ext cx="4577898" cy="583565"/>
          </a:xfrm>
          <a:prstGeom prst="rect">
            <a:avLst/>
          </a:prstGeom>
          <a:noFill/>
        </p:spPr>
        <p:txBody>
          <a:bodyPr wrap="square" rtlCol="0">
            <a:spAutoFit/>
          </a:bodyPr>
          <a:lstStyle/>
          <a:p>
            <a:pPr algn="dist">
              <a:spcBef>
                <a:spcPct val="0"/>
              </a:spcBef>
              <a:spcAft>
                <a:spcPct val="0"/>
              </a:spcAft>
              <a:buFont typeface="Arial" panose="020B0604020202020204" pitchFamily="34" charset="0"/>
              <a:defRPr/>
            </a:pPr>
            <a:r>
              <a:rPr lang="zh-CN" altLang="en-US" sz="3200" dirty="0">
                <a:solidFill>
                  <a:srgbClr val="1F2F50"/>
                </a:solidFill>
                <a:cs typeface="+mn-ea"/>
                <a:sym typeface="+mn-lt"/>
              </a:rPr>
              <a:t>感谢</a:t>
            </a:r>
            <a:r>
              <a:rPr lang="en-US" altLang="zh-CN" sz="3200" dirty="0">
                <a:solidFill>
                  <a:srgbClr val="1F2F50"/>
                </a:solidFill>
                <a:cs typeface="+mn-ea"/>
                <a:sym typeface="+mn-lt"/>
              </a:rPr>
              <a:t>·</a:t>
            </a:r>
            <a:r>
              <a:rPr lang="zh-CN" altLang="en-US" sz="3200" dirty="0">
                <a:solidFill>
                  <a:srgbClr val="1F2F50"/>
                </a:solidFill>
                <a:cs typeface="+mn-ea"/>
                <a:sym typeface="+mn-lt"/>
              </a:rPr>
              <a:t>观看</a:t>
            </a:r>
            <a:endParaRPr lang="zh-CN" altLang="en-US" sz="3200" dirty="0">
              <a:solidFill>
                <a:srgbClr val="1F2F50"/>
              </a:solidFill>
              <a:cs typeface="+mn-ea"/>
              <a:sym typeface="+mn-lt"/>
            </a:endParaRPr>
          </a:p>
        </p:txBody>
      </p:sp>
      <p:cxnSp>
        <p:nvCxnSpPr>
          <p:cNvPr id="10" name="直接连接符 9"/>
          <p:cNvCxnSpPr/>
          <p:nvPr/>
        </p:nvCxnSpPr>
        <p:spPr>
          <a:xfrm flipH="1">
            <a:off x="8625132" y="1970547"/>
            <a:ext cx="936104" cy="1152128"/>
          </a:xfrm>
          <a:prstGeom prst="line">
            <a:avLst/>
          </a:prstGeom>
          <a:noFill/>
          <a:ln w="9525">
            <a:solidFill>
              <a:srgbClr val="1F2F50">
                <a:alpha val="80000"/>
              </a:srgb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flipH="1">
            <a:off x="8630368" y="3137210"/>
            <a:ext cx="606592" cy="746575"/>
          </a:xfrm>
          <a:prstGeom prst="line">
            <a:avLst/>
          </a:prstGeom>
          <a:noFill/>
          <a:ln w="9525">
            <a:solidFill>
              <a:srgbClr val="1F2F50">
                <a:alpha val="80000"/>
              </a:srgb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2" name="直接连接符 11"/>
          <p:cNvCxnSpPr/>
          <p:nvPr/>
        </p:nvCxnSpPr>
        <p:spPr>
          <a:xfrm flipH="1">
            <a:off x="2784229" y="2145914"/>
            <a:ext cx="606592" cy="746575"/>
          </a:xfrm>
          <a:prstGeom prst="line">
            <a:avLst/>
          </a:prstGeom>
          <a:noFill/>
          <a:ln w="9525">
            <a:solidFill>
              <a:srgbClr val="1F2F50">
                <a:alpha val="80000"/>
              </a:srgb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flipH="1">
            <a:off x="2958773" y="2706161"/>
            <a:ext cx="534584" cy="657950"/>
          </a:xfrm>
          <a:prstGeom prst="line">
            <a:avLst/>
          </a:prstGeom>
          <a:noFill/>
          <a:ln w="9525">
            <a:solidFill>
              <a:srgbClr val="1F2F50">
                <a:alpha val="80000"/>
              </a:srgbClr>
            </a:solidFill>
          </a:ln>
        </p:spPr>
        <p:style>
          <a:lnRef idx="2">
            <a:schemeClr val="accent1">
              <a:shade val="50000"/>
            </a:schemeClr>
          </a:lnRef>
          <a:fillRef idx="1">
            <a:schemeClr val="accent1"/>
          </a:fillRef>
          <a:effectRef idx="0">
            <a:schemeClr val="accent1"/>
          </a:effectRef>
          <a:fontRef idx="minor">
            <a:schemeClr val="lt1"/>
          </a:fontRef>
        </p:style>
      </p:cxnSp>
      <p:pic>
        <p:nvPicPr>
          <p:cNvPr id="15" name="Picture 2" descr="D:\安装程序\下载\PPT合集\NEW\RPT 000.png"/>
          <p:cNvPicPr>
            <a:picLocks noChangeAspect="1" noChangeArrowheads="1"/>
          </p:cNvPicPr>
          <p:nvPr/>
        </p:nvPicPr>
        <p:blipFill>
          <a:blip r:embed="rId2" cstate="email"/>
          <a:srcRect/>
          <a:stretch>
            <a:fillRect/>
          </a:stretch>
        </p:blipFill>
        <p:spPr bwMode="auto">
          <a:xfrm>
            <a:off x="5322443" y="5122077"/>
            <a:ext cx="1548310" cy="199942"/>
          </a:xfrm>
          <a:prstGeom prst="rect">
            <a:avLst/>
          </a:prstGeom>
          <a:noFill/>
          <a:extLst>
            <a:ext uri="{909E8E84-426E-40DD-AFC4-6F175D3DCCD1}">
              <a14:hiddenFill xmlns:a14="http://schemas.microsoft.com/office/drawing/2010/main">
                <a:solidFill>
                  <a:srgbClr val="FFFFFF"/>
                </a:solidFill>
              </a14:hiddenFill>
            </a:ext>
          </a:extLst>
        </p:spPr>
      </p:pic>
      <p:sp>
        <p:nvSpPr>
          <p:cNvPr id="16" name="矩形 15"/>
          <p:cNvSpPr/>
          <p:nvPr/>
        </p:nvSpPr>
        <p:spPr>
          <a:xfrm>
            <a:off x="4163771" y="2892489"/>
            <a:ext cx="3780224" cy="460375"/>
          </a:xfrm>
          <a:prstGeom prst="rect">
            <a:avLst/>
          </a:prstGeom>
        </p:spPr>
        <p:txBody>
          <a:bodyPr wrap="square">
            <a:spAutoFit/>
          </a:bodyPr>
          <a:lstStyle/>
          <a:p>
            <a:pPr lvl="0" algn="ctr">
              <a:lnSpc>
                <a:spcPct val="150000"/>
              </a:lnSpc>
              <a:buClr>
                <a:srgbClr val="E7E6E6">
                  <a:lumMod val="10000"/>
                </a:srgbClr>
              </a:buClr>
              <a:defRPr/>
            </a:pPr>
            <a:r>
              <a:rPr lang="en-US" altLang="zh-CN" sz="1600" kern="0" spc="300" dirty="0">
                <a:solidFill>
                  <a:srgbClr val="FF0000"/>
                </a:solidFill>
                <a:cs typeface="+mn-ea"/>
                <a:sym typeface="+mn-lt"/>
              </a:rPr>
              <a:t>Made by Dr.Zhou</a:t>
            </a:r>
            <a:endParaRPr lang="en-US" altLang="zh-CN" sz="1600" kern="0" spc="300" dirty="0">
              <a:solidFill>
                <a:srgbClr val="FF0000"/>
              </a:solidFill>
              <a:cs typeface="+mn-ea"/>
              <a:sym typeface="+mn-lt"/>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amond(in)">
                                      <p:cBhvr>
                                        <p:cTn id="7" dur="500"/>
                                        <p:tgtEl>
                                          <p:spTgt spid="5"/>
                                        </p:tgtEl>
                                      </p:cBhvr>
                                    </p:animEffect>
                                  </p:childTnLst>
                                </p:cTn>
                              </p:par>
                            </p:childTnLst>
                          </p:cTn>
                        </p:par>
                        <p:par>
                          <p:cTn id="8" fill="hold">
                            <p:stCondLst>
                              <p:cond delay="500"/>
                            </p:stCondLst>
                            <p:childTnLst>
                              <p:par>
                                <p:cTn id="9" presetID="2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edge">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7" name="文本框 6"/>
          <p:cNvSpPr txBox="1"/>
          <p:nvPr/>
        </p:nvSpPr>
        <p:spPr>
          <a:xfrm>
            <a:off x="0" y="0"/>
            <a:ext cx="5992495" cy="583565"/>
          </a:xfrm>
          <a:prstGeom prst="rect">
            <a:avLst/>
          </a:prstGeom>
          <a:noFill/>
        </p:spPr>
        <p:txBody>
          <a:bodyPr wrap="square" rtlCol="0">
            <a:spAutoFit/>
          </a:bodyPr>
          <a:lstStyle/>
          <a:p>
            <a:pPr algn="just" fontAlgn="auto"/>
            <a:r>
              <a:rPr lang="en-US" altLang="zh-CN" sz="3200">
                <a:solidFill>
                  <a:schemeClr val="tx1"/>
                </a:solidFill>
                <a:cs typeface="+mn-ea"/>
                <a:sym typeface="+mn-lt"/>
              </a:rPr>
              <a:t>11.05==&gt;</a:t>
            </a:r>
            <a:r>
              <a:rPr lang="en-US" altLang="zh-CN" sz="3200">
                <a:cs typeface="+mn-ea"/>
                <a:sym typeface="+mn-lt"/>
              </a:rPr>
              <a:t>JS</a:t>
            </a:r>
            <a:r>
              <a:rPr lang="zh-CN" altLang="en-US" sz="3200">
                <a:cs typeface="+mn-ea"/>
                <a:sym typeface="+mn-lt"/>
              </a:rPr>
              <a:t>执行环境</a:t>
            </a:r>
            <a:r>
              <a:rPr lang="en-US" altLang="zh-CN" sz="3200">
                <a:cs typeface="+mn-ea"/>
                <a:sym typeface="+mn-lt"/>
              </a:rPr>
              <a:t>/</a:t>
            </a:r>
            <a:r>
              <a:rPr lang="zh-CN" altLang="en-US" sz="3200">
                <a:cs typeface="+mn-ea"/>
                <a:sym typeface="+mn-lt"/>
              </a:rPr>
              <a:t>数组降维</a:t>
            </a:r>
            <a:endParaRPr lang="en-US" altLang="zh-CN" sz="3200">
              <a:solidFill>
                <a:schemeClr val="tx1"/>
              </a:solidFill>
              <a:cs typeface="+mn-ea"/>
              <a:sym typeface="+mn-lt"/>
            </a:endParaRPr>
          </a:p>
        </p:txBody>
      </p:sp>
      <p:sp>
        <p:nvSpPr>
          <p:cNvPr id="22" name="文本框 21"/>
          <p:cNvSpPr txBox="1"/>
          <p:nvPr/>
        </p:nvSpPr>
        <p:spPr>
          <a:xfrm>
            <a:off x="0" y="1062990"/>
            <a:ext cx="218059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lnSpc>
                <a:spcPct val="100000"/>
              </a:lnSpc>
            </a:pPr>
            <a:r>
              <a:rPr lang="en-US" altLang="zh-CN" sz="2400">
                <a:solidFill>
                  <a:schemeClr val="tx1"/>
                </a:solidFill>
                <a:cs typeface="+mn-ea"/>
                <a:sym typeface="+mn-lt"/>
              </a:rPr>
              <a:t>1. </a:t>
            </a:r>
            <a:r>
              <a:rPr lang="zh-CN" altLang="en-US" sz="2400">
                <a:solidFill>
                  <a:schemeClr val="tx1"/>
                </a:solidFill>
                <a:cs typeface="+mn-ea"/>
                <a:sym typeface="+mn-lt"/>
              </a:rPr>
              <a:t>全局环境</a:t>
            </a:r>
            <a:endParaRPr lang="zh-CN" altLang="en-US" sz="2400" dirty="0">
              <a:solidFill>
                <a:schemeClr val="tx1"/>
              </a:solidFill>
              <a:cs typeface="+mn-ea"/>
              <a:sym typeface="+mn-lt"/>
            </a:endParaRPr>
          </a:p>
        </p:txBody>
      </p:sp>
      <p:sp>
        <p:nvSpPr>
          <p:cNvPr id="2" name="文本框 1"/>
          <p:cNvSpPr txBox="1"/>
          <p:nvPr/>
        </p:nvSpPr>
        <p:spPr>
          <a:xfrm>
            <a:off x="0" y="2537460"/>
            <a:ext cx="218059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lnSpc>
                <a:spcPct val="100000"/>
              </a:lnSpc>
            </a:pPr>
            <a:r>
              <a:rPr lang="en-US" altLang="zh-CN" sz="2400">
                <a:solidFill>
                  <a:schemeClr val="tx1"/>
                </a:solidFill>
                <a:cs typeface="+mn-ea"/>
                <a:sym typeface="+mn-lt"/>
              </a:rPr>
              <a:t>2. </a:t>
            </a:r>
            <a:r>
              <a:rPr lang="zh-CN" altLang="en-US" sz="2400">
                <a:solidFill>
                  <a:schemeClr val="tx1"/>
                </a:solidFill>
                <a:cs typeface="+mn-ea"/>
                <a:sym typeface="+mn-lt"/>
              </a:rPr>
              <a:t>局部环境</a:t>
            </a:r>
            <a:endParaRPr lang="zh-CN" altLang="en-US" sz="2400" dirty="0">
              <a:solidFill>
                <a:schemeClr val="tx1"/>
              </a:solidFill>
              <a:cs typeface="+mn-ea"/>
              <a:sym typeface="+mn-lt"/>
            </a:endParaRPr>
          </a:p>
        </p:txBody>
      </p:sp>
      <p:sp>
        <p:nvSpPr>
          <p:cNvPr id="3" name="文本框 2"/>
          <p:cNvSpPr txBox="1"/>
          <p:nvPr/>
        </p:nvSpPr>
        <p:spPr>
          <a:xfrm>
            <a:off x="0" y="4011930"/>
            <a:ext cx="218059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lnSpc>
                <a:spcPct val="100000"/>
              </a:lnSpc>
            </a:pPr>
            <a:r>
              <a:rPr lang="en-US" altLang="zh-CN" sz="2400">
                <a:solidFill>
                  <a:schemeClr val="tx1"/>
                </a:solidFill>
                <a:cs typeface="+mn-ea"/>
                <a:sym typeface="+mn-lt"/>
              </a:rPr>
              <a:t>3. eval</a:t>
            </a:r>
            <a:r>
              <a:rPr lang="zh-CN" altLang="en-US" sz="2400">
                <a:solidFill>
                  <a:schemeClr val="tx1"/>
                </a:solidFill>
                <a:cs typeface="+mn-ea"/>
                <a:sym typeface="+mn-lt"/>
              </a:rPr>
              <a:t>环境</a:t>
            </a:r>
            <a:endParaRPr lang="zh-CN" altLang="en-US" sz="2400" dirty="0">
              <a:solidFill>
                <a:schemeClr val="tx1"/>
              </a:solidFill>
              <a:cs typeface="+mn-ea"/>
              <a:sym typeface="+mn-lt"/>
            </a:endParaRPr>
          </a:p>
        </p:txBody>
      </p:sp>
      <p:sp>
        <p:nvSpPr>
          <p:cNvPr id="8" name="文本框 7"/>
          <p:cNvSpPr txBox="1"/>
          <p:nvPr/>
        </p:nvSpPr>
        <p:spPr>
          <a:xfrm>
            <a:off x="0" y="5486400"/>
            <a:ext cx="218059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lnSpc>
                <a:spcPct val="100000"/>
              </a:lnSpc>
            </a:pPr>
            <a:r>
              <a:rPr lang="en-US" altLang="zh-CN" sz="2400">
                <a:solidFill>
                  <a:schemeClr val="tx1"/>
                </a:solidFill>
                <a:cs typeface="+mn-ea"/>
                <a:sym typeface="+mn-lt"/>
              </a:rPr>
              <a:t>4. </a:t>
            </a:r>
            <a:r>
              <a:rPr lang="zh-CN" altLang="en-US" sz="2400">
                <a:solidFill>
                  <a:schemeClr val="tx1"/>
                </a:solidFill>
                <a:cs typeface="+mn-ea"/>
                <a:sym typeface="+mn-lt"/>
              </a:rPr>
              <a:t>数组降维</a:t>
            </a:r>
            <a:endParaRPr lang="zh-CN" altLang="en-US" sz="2400" dirty="0">
              <a:solidFill>
                <a:schemeClr val="tx1"/>
              </a:solidFill>
              <a:cs typeface="+mn-ea"/>
              <a:sym typeface="+mn-lt"/>
            </a:endParaRPr>
          </a:p>
        </p:txBody>
      </p:sp>
      <p:sp>
        <p:nvSpPr>
          <p:cNvPr id="9" name="文本框 8"/>
          <p:cNvSpPr txBox="1"/>
          <p:nvPr/>
        </p:nvSpPr>
        <p:spPr>
          <a:xfrm>
            <a:off x="3683000" y="843280"/>
            <a:ext cx="7453630" cy="452310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00000"/>
              </a:lnSpc>
            </a:pPr>
            <a:r>
              <a:rPr lang="zh-CN" altLang="en-US" sz="2400">
                <a:solidFill>
                  <a:schemeClr val="tx1"/>
                </a:solidFill>
                <a:cs typeface="+mn-ea"/>
                <a:sym typeface="+mn-lt"/>
              </a:rPr>
              <a:t>① 创建全局环境</a:t>
            </a:r>
            <a:endParaRPr lang="zh-CN" altLang="en-US" sz="2400">
              <a:solidFill>
                <a:schemeClr val="tx1"/>
              </a:solidFill>
              <a:cs typeface="+mn-ea"/>
              <a:sym typeface="+mn-lt"/>
            </a:endParaRPr>
          </a:p>
          <a:p>
            <a:pPr algn="just" fontAlgn="auto">
              <a:lnSpc>
                <a:spcPct val="100000"/>
              </a:lnSpc>
            </a:pPr>
            <a:r>
              <a:rPr lang="zh-CN" altLang="en-US" sz="2400" dirty="0">
                <a:solidFill>
                  <a:schemeClr val="tx1"/>
                </a:solidFill>
                <a:cs typeface="+mn-ea"/>
                <a:sym typeface="+mn-lt"/>
              </a:rPr>
              <a:t>② 创建全局环境上下文</a:t>
            </a:r>
            <a:r>
              <a:rPr lang="en-US" altLang="zh-CN" sz="2400" dirty="0">
                <a:solidFill>
                  <a:schemeClr val="tx1"/>
                </a:solidFill>
                <a:cs typeface="+mn-ea"/>
                <a:sym typeface="+mn-lt"/>
              </a:rPr>
              <a:t>this</a:t>
            </a:r>
            <a:endParaRPr lang="en-US" altLang="zh-CN" sz="2400" dirty="0">
              <a:solidFill>
                <a:schemeClr val="tx1"/>
              </a:solidFill>
              <a:cs typeface="+mn-ea"/>
              <a:sym typeface="+mn-lt"/>
            </a:endParaRPr>
          </a:p>
          <a:p>
            <a:pPr algn="just" fontAlgn="auto">
              <a:lnSpc>
                <a:spcPct val="100000"/>
              </a:lnSpc>
            </a:pPr>
            <a:r>
              <a:rPr lang="zh-CN" altLang="en-US" sz="2400" dirty="0">
                <a:solidFill>
                  <a:schemeClr val="tx1"/>
                </a:solidFill>
                <a:cs typeface="+mn-ea"/>
                <a:sym typeface="+mn-lt"/>
              </a:rPr>
              <a:t>③ 创建变量对象：此阶段的变量不可使用，未被赋值，不可操作</a:t>
            </a:r>
            <a:endParaRPr lang="zh-CN" altLang="en-US" sz="2400" dirty="0">
              <a:solidFill>
                <a:schemeClr val="tx1"/>
              </a:solidFill>
              <a:cs typeface="+mn-ea"/>
              <a:sym typeface="+mn-lt"/>
            </a:endParaRPr>
          </a:p>
          <a:p>
            <a:pPr algn="just" fontAlgn="auto">
              <a:lnSpc>
                <a:spcPct val="100000"/>
              </a:lnSpc>
            </a:pPr>
            <a:r>
              <a:rPr lang="zh-CN" altLang="en-US" sz="2400" dirty="0">
                <a:solidFill>
                  <a:schemeClr val="tx1"/>
                </a:solidFill>
                <a:cs typeface="+mn-ea"/>
                <a:sym typeface="+mn-lt"/>
              </a:rPr>
              <a:t>④ </a:t>
            </a:r>
            <a:r>
              <a:rPr lang="en-US" altLang="zh-CN" sz="2400" dirty="0">
                <a:solidFill>
                  <a:schemeClr val="tx1"/>
                </a:solidFill>
                <a:cs typeface="+mn-ea"/>
                <a:sym typeface="+mn-lt"/>
              </a:rPr>
              <a:t>JS</a:t>
            </a:r>
            <a:r>
              <a:rPr lang="zh-CN" altLang="en-US" sz="2400" dirty="0">
                <a:solidFill>
                  <a:schemeClr val="tx1"/>
                </a:solidFill>
                <a:cs typeface="+mn-ea"/>
                <a:sym typeface="+mn-lt"/>
              </a:rPr>
              <a:t>代码预编译机制：</a:t>
            </a:r>
            <a:endParaRPr lang="zh-CN" altLang="en-US" sz="2400" dirty="0">
              <a:solidFill>
                <a:schemeClr val="tx1"/>
              </a:solidFill>
              <a:cs typeface="+mn-ea"/>
              <a:sym typeface="+mn-lt"/>
            </a:endParaRPr>
          </a:p>
          <a:p>
            <a:pPr algn="just" fontAlgn="auto">
              <a:lnSpc>
                <a:spcPct val="100000"/>
              </a:lnSpc>
            </a:pPr>
            <a:r>
              <a:rPr lang="en-US" altLang="zh-CN" sz="2400" dirty="0">
                <a:solidFill>
                  <a:schemeClr val="tx1"/>
                </a:solidFill>
                <a:cs typeface="+mn-ea"/>
                <a:sym typeface="+mn-lt"/>
              </a:rPr>
              <a:t>	I.</a:t>
            </a:r>
            <a:r>
              <a:rPr lang="en-US" altLang="zh-CN" sz="2400" dirty="0">
                <a:solidFill>
                  <a:srgbClr val="FF0000"/>
                </a:solidFill>
                <a:cs typeface="+mn-ea"/>
                <a:sym typeface="+mn-lt"/>
              </a:rPr>
              <a:t>解析当前js代码：先检查是否是js代码，继续检查有无语法错误</a:t>
            </a:r>
            <a:endParaRPr lang="en-US" altLang="zh-CN" sz="2400" dirty="0">
              <a:solidFill>
                <a:srgbClr val="FF0000"/>
              </a:solidFill>
              <a:cs typeface="+mn-ea"/>
              <a:sym typeface="+mn-lt"/>
            </a:endParaRPr>
          </a:p>
          <a:p>
            <a:pPr algn="just" fontAlgn="auto">
              <a:lnSpc>
                <a:spcPct val="100000"/>
              </a:lnSpc>
            </a:pPr>
            <a:r>
              <a:rPr lang="en-US" altLang="zh-CN" sz="2400" dirty="0">
                <a:solidFill>
                  <a:schemeClr val="tx1"/>
                </a:solidFill>
                <a:cs typeface="+mn-ea"/>
                <a:sym typeface="+mn-lt"/>
              </a:rPr>
              <a:t>	II.如果</a:t>
            </a:r>
            <a:r>
              <a:rPr lang="en-US" altLang="zh-CN" sz="2400" dirty="0">
                <a:cs typeface="+mn-ea"/>
                <a:sym typeface="+mn-lt"/>
              </a:rPr>
              <a:t>I</a:t>
            </a:r>
            <a:r>
              <a:rPr lang="en-US" altLang="zh-CN" sz="2400" dirty="0">
                <a:solidFill>
                  <a:schemeClr val="tx1"/>
                </a:solidFill>
                <a:cs typeface="+mn-ea"/>
                <a:sym typeface="+mn-lt"/>
              </a:rPr>
              <a:t>没问题，开始</a:t>
            </a:r>
            <a:r>
              <a:rPr lang="en-US" altLang="zh-CN" sz="2400" dirty="0">
                <a:solidFill>
                  <a:srgbClr val="FF0000"/>
                </a:solidFill>
                <a:cs typeface="+mn-ea"/>
                <a:sym typeface="+mn-lt"/>
              </a:rPr>
              <a:t>变量声明提升</a:t>
            </a:r>
            <a:r>
              <a:rPr lang="en-US" altLang="zh-CN" sz="2400" dirty="0">
                <a:solidFill>
                  <a:schemeClr val="tx1"/>
                </a:solidFill>
                <a:cs typeface="+mn-ea"/>
                <a:sym typeface="+mn-lt"/>
              </a:rPr>
              <a:t>，变量赋值</a:t>
            </a:r>
            <a:endParaRPr lang="en-US" altLang="zh-CN" sz="2400" dirty="0">
              <a:solidFill>
                <a:schemeClr val="tx1"/>
              </a:solidFill>
              <a:cs typeface="+mn-ea"/>
              <a:sym typeface="+mn-lt"/>
            </a:endParaRPr>
          </a:p>
          <a:p>
            <a:pPr algn="just" fontAlgn="auto">
              <a:lnSpc>
                <a:spcPct val="100000"/>
              </a:lnSpc>
            </a:pPr>
            <a:r>
              <a:rPr lang="en-US" altLang="zh-CN" sz="2400" dirty="0">
                <a:solidFill>
                  <a:schemeClr val="tx1"/>
                </a:solidFill>
                <a:cs typeface="+mn-ea"/>
                <a:sym typeface="+mn-lt"/>
              </a:rPr>
              <a:t>	III.</a:t>
            </a:r>
            <a:r>
              <a:rPr lang="zh-CN" altLang="en-US" sz="2400" dirty="0">
                <a:solidFill>
                  <a:schemeClr val="tx1"/>
                </a:solidFill>
                <a:cs typeface="+mn-ea"/>
                <a:sym typeface="+mn-lt"/>
              </a:rPr>
              <a:t>变</a:t>
            </a:r>
            <a:r>
              <a:rPr lang="en-US" altLang="zh-CN" sz="2400" dirty="0">
                <a:solidFill>
                  <a:schemeClr val="tx1"/>
                </a:solidFill>
                <a:cs typeface="+mn-ea"/>
                <a:sym typeface="+mn-lt"/>
              </a:rPr>
              <a:t>量激活，此时方可进行操作，变成可操作对象，如果</a:t>
            </a:r>
            <a:r>
              <a:rPr lang="en-US" altLang="zh-CN" sz="2400" dirty="0">
                <a:solidFill>
                  <a:srgbClr val="FF0000"/>
                </a:solidFill>
                <a:cs typeface="+mn-ea"/>
                <a:sym typeface="+mn-lt"/>
              </a:rPr>
              <a:t>①有错误，则跳过错误</a:t>
            </a:r>
            <a:r>
              <a:rPr lang="en-US" altLang="zh-CN" sz="2400" dirty="0">
                <a:solidFill>
                  <a:schemeClr val="tx1"/>
                </a:solidFill>
                <a:cs typeface="+mn-ea"/>
                <a:sym typeface="+mn-lt"/>
              </a:rPr>
              <a:t>，执行之后的代码</a:t>
            </a:r>
            <a:endParaRPr lang="en-US" altLang="zh-CN" sz="2400" dirty="0">
              <a:solidFill>
                <a:schemeClr val="tx1"/>
              </a:solidFill>
              <a:cs typeface="+mn-ea"/>
              <a:sym typeface="+mn-lt"/>
            </a:endParaRPr>
          </a:p>
        </p:txBody>
      </p:sp>
      <p:sp>
        <p:nvSpPr>
          <p:cNvPr id="10" name="文本框 9"/>
          <p:cNvSpPr txBox="1"/>
          <p:nvPr/>
        </p:nvSpPr>
        <p:spPr>
          <a:xfrm>
            <a:off x="3683000" y="5503545"/>
            <a:ext cx="2971165"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00000"/>
              </a:lnSpc>
            </a:pPr>
            <a:r>
              <a:rPr lang="en-US" sz="2400">
                <a:solidFill>
                  <a:schemeClr val="tx1"/>
                </a:solidFill>
                <a:cs typeface="+mn-ea"/>
                <a:sym typeface="+mn-lt"/>
              </a:rPr>
              <a:t>flat():</a:t>
            </a:r>
            <a:r>
              <a:rPr lang="zh-CN" altLang="en-US" sz="2400">
                <a:solidFill>
                  <a:schemeClr val="tx1"/>
                </a:solidFill>
                <a:cs typeface="+mn-ea"/>
                <a:sym typeface="+mn-lt"/>
              </a:rPr>
              <a:t>数组扁平化</a:t>
            </a:r>
            <a:endParaRPr lang="zh-CN" altLang="en-US" sz="2400" dirty="0">
              <a:solidFill>
                <a:schemeClr val="tx1"/>
              </a:solidFill>
              <a:cs typeface="+mn-ea"/>
              <a:sym typeface="+mn-lt"/>
            </a:endParaRPr>
          </a:p>
        </p:txBody>
      </p:sp>
      <p:sp>
        <p:nvSpPr>
          <p:cNvPr id="11" name="文本框 10"/>
          <p:cNvSpPr txBox="1"/>
          <p:nvPr/>
        </p:nvSpPr>
        <p:spPr>
          <a:xfrm>
            <a:off x="7130415" y="5134610"/>
            <a:ext cx="3700780" cy="119888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00000"/>
              </a:lnSpc>
            </a:pPr>
            <a:r>
              <a:rPr sz="2400">
                <a:solidFill>
                  <a:schemeClr val="tx1"/>
                </a:solidFill>
                <a:cs typeface="+mn-ea"/>
                <a:sym typeface="+mn-lt"/>
              </a:rPr>
              <a:t>var arr=[[[5,6]]];</a:t>
            </a:r>
            <a:endParaRPr sz="2400">
              <a:solidFill>
                <a:schemeClr val="tx1"/>
              </a:solidFill>
              <a:cs typeface="+mn-ea"/>
              <a:sym typeface="+mn-lt"/>
            </a:endParaRPr>
          </a:p>
          <a:p>
            <a:pPr algn="just" fontAlgn="auto">
              <a:lnSpc>
                <a:spcPct val="100000"/>
              </a:lnSpc>
            </a:pPr>
            <a:r>
              <a:rPr sz="2400">
                <a:solidFill>
                  <a:schemeClr val="tx1"/>
                </a:solidFill>
                <a:cs typeface="+mn-ea"/>
                <a:sym typeface="+mn-lt"/>
              </a:rPr>
              <a:t>var s =arr.flat();</a:t>
            </a:r>
            <a:endParaRPr sz="2400">
              <a:solidFill>
                <a:schemeClr val="tx1"/>
              </a:solidFill>
              <a:cs typeface="+mn-ea"/>
              <a:sym typeface="+mn-lt"/>
            </a:endParaRPr>
          </a:p>
          <a:p>
            <a:pPr algn="just" fontAlgn="auto">
              <a:lnSpc>
                <a:spcPct val="100000"/>
              </a:lnSpc>
            </a:pPr>
            <a:r>
              <a:rPr sz="2400">
                <a:solidFill>
                  <a:schemeClr val="tx1"/>
                </a:solidFill>
                <a:cs typeface="+mn-ea"/>
                <a:sym typeface="+mn-lt"/>
              </a:rPr>
              <a:t>var s1 =arr.flat(2);</a:t>
            </a:r>
            <a:endParaRPr sz="2400">
              <a:solidFill>
                <a:schemeClr val="tx1"/>
              </a:solidFill>
              <a:cs typeface="+mn-ea"/>
              <a:sym typeface="+mn-lt"/>
            </a:endParaRPr>
          </a:p>
        </p:txBody>
      </p:sp>
      <p:sp>
        <p:nvSpPr>
          <p:cNvPr id="12" name="文本框 11"/>
          <p:cNvSpPr txBox="1"/>
          <p:nvPr/>
        </p:nvSpPr>
        <p:spPr>
          <a:xfrm>
            <a:off x="1099820" y="6390640"/>
            <a:ext cx="8454390" cy="39878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00000"/>
              </a:lnSpc>
            </a:pPr>
            <a:r>
              <a:rPr lang="en-US" sz="2000">
                <a:solidFill>
                  <a:schemeClr val="accent6"/>
                </a:solidFill>
                <a:cs typeface="+mn-ea"/>
                <a:sym typeface="+mn-lt"/>
              </a:rPr>
              <a:t>symbol</a:t>
            </a:r>
            <a:r>
              <a:rPr lang="zh-CN" altLang="en-US" sz="2000">
                <a:solidFill>
                  <a:schemeClr val="accent6"/>
                </a:solidFill>
                <a:cs typeface="+mn-ea"/>
                <a:sym typeface="+mn-lt"/>
              </a:rPr>
              <a:t>：基本数据类型，具有唯一性，可以解决变量名不允许重复的问题</a:t>
            </a:r>
            <a:endParaRPr lang="zh-CN" altLang="en-US" sz="2000">
              <a:solidFill>
                <a:schemeClr val="accent6"/>
              </a:solidFill>
              <a:cs typeface="+mn-ea"/>
              <a:sym typeface="+mn-lt"/>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par>
                          <p:cTn id="10" fill="hold">
                            <p:stCondLst>
                              <p:cond delay="500"/>
                            </p:stCondLst>
                            <p:childTnLst>
                              <p:par>
                                <p:cTn id="11" presetID="14" presetClass="entr" presetSubtype="5" fill="hold" grpId="1" nodeType="after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randombar(vertical)">
                                      <p:cBhvr>
                                        <p:cTn id="13" dur="1000"/>
                                        <p:tgtEl>
                                          <p:spTgt spid="22"/>
                                        </p:tgtEl>
                                      </p:cBhvr>
                                    </p:animEffect>
                                  </p:childTnLst>
                                </p:cTn>
                              </p:par>
                            </p:childTnLst>
                          </p:cTn>
                        </p:par>
                        <p:par>
                          <p:cTn id="14" fill="hold">
                            <p:stCondLst>
                              <p:cond delay="1500"/>
                            </p:stCondLst>
                            <p:childTnLst>
                              <p:par>
                                <p:cTn id="15" presetID="14" presetClass="entr" presetSubtype="5" fill="hold" grpId="1"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randombar(vertical)">
                                      <p:cBhvr>
                                        <p:cTn id="17" dur="1000"/>
                                        <p:tgtEl>
                                          <p:spTgt spid="2"/>
                                        </p:tgtEl>
                                      </p:cBhvr>
                                    </p:animEffect>
                                  </p:childTnLst>
                                </p:cTn>
                              </p:par>
                            </p:childTnLst>
                          </p:cTn>
                        </p:par>
                        <p:par>
                          <p:cTn id="18" fill="hold">
                            <p:stCondLst>
                              <p:cond delay="2500"/>
                            </p:stCondLst>
                            <p:childTnLst>
                              <p:par>
                                <p:cTn id="19" presetID="14" presetClass="entr" presetSubtype="5" fill="hold" grpId="1"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randombar(vertical)">
                                      <p:cBhvr>
                                        <p:cTn id="21" dur="1000"/>
                                        <p:tgtEl>
                                          <p:spTgt spid="3"/>
                                        </p:tgtEl>
                                      </p:cBhvr>
                                    </p:animEffect>
                                  </p:childTnLst>
                                </p:cTn>
                              </p:par>
                            </p:childTnLst>
                          </p:cTn>
                        </p:par>
                        <p:par>
                          <p:cTn id="22" fill="hold">
                            <p:stCondLst>
                              <p:cond delay="3500"/>
                            </p:stCondLst>
                            <p:childTnLst>
                              <p:par>
                                <p:cTn id="23" presetID="14" presetClass="entr" presetSubtype="5" fill="hold" grpId="1"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randombar(vertical)">
                                      <p:cBhvr>
                                        <p:cTn id="25" dur="1000"/>
                                        <p:tgtEl>
                                          <p:spTgt spid="8"/>
                                        </p:tgtEl>
                                      </p:cBhvr>
                                    </p:animEffect>
                                  </p:childTnLst>
                                </p:cTn>
                              </p:par>
                            </p:childTnLst>
                          </p:cTn>
                        </p:par>
                        <p:par>
                          <p:cTn id="26" fill="hold">
                            <p:stCondLst>
                              <p:cond delay="4500"/>
                            </p:stCondLst>
                            <p:childTnLst>
                              <p:par>
                                <p:cTn id="27" presetID="14" presetClass="entr" presetSubtype="5" fill="hold" grpId="1"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randombar(vertical)">
                                      <p:cBhvr>
                                        <p:cTn id="29" dur="1000"/>
                                        <p:tgtEl>
                                          <p:spTgt spid="9"/>
                                        </p:tgtEl>
                                      </p:cBhvr>
                                    </p:animEffect>
                                  </p:childTnLst>
                                </p:cTn>
                              </p:par>
                            </p:childTnLst>
                          </p:cTn>
                        </p:par>
                        <p:par>
                          <p:cTn id="30" fill="hold">
                            <p:stCondLst>
                              <p:cond delay="5500"/>
                            </p:stCondLst>
                            <p:childTnLst>
                              <p:par>
                                <p:cTn id="31" presetID="14" presetClass="entr" presetSubtype="5" fill="hold" grpId="1" nodeType="after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randombar(vertical)">
                                      <p:cBhvr>
                                        <p:cTn id="33" dur="1000"/>
                                        <p:tgtEl>
                                          <p:spTgt spid="10"/>
                                        </p:tgtEl>
                                      </p:cBhvr>
                                    </p:animEffect>
                                  </p:childTnLst>
                                </p:cTn>
                              </p:par>
                            </p:childTnLst>
                          </p:cTn>
                        </p:par>
                        <p:par>
                          <p:cTn id="34" fill="hold">
                            <p:stCondLst>
                              <p:cond delay="6500"/>
                            </p:stCondLst>
                            <p:childTnLst>
                              <p:par>
                                <p:cTn id="35" presetID="14" presetClass="entr" presetSubtype="5" fill="hold" grpId="1" nodeType="after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randombar(vertical)">
                                      <p:cBhvr>
                                        <p:cTn id="37" dur="1000"/>
                                        <p:tgtEl>
                                          <p:spTgt spid="11"/>
                                        </p:tgtEl>
                                      </p:cBhvr>
                                    </p:animEffect>
                                  </p:childTnLst>
                                </p:cTn>
                              </p:par>
                            </p:childTnLst>
                          </p:cTn>
                        </p:par>
                        <p:par>
                          <p:cTn id="38" fill="hold">
                            <p:stCondLst>
                              <p:cond delay="7500"/>
                            </p:stCondLst>
                            <p:childTnLst>
                              <p:par>
                                <p:cTn id="39" presetID="14" presetClass="entr" presetSubtype="5" fill="hold" grpId="1" nodeType="after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randombar(vertical)">
                                      <p:cBhvr>
                                        <p:cTn id="41"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2" grpId="0"/>
      <p:bldP spid="22" grpId="1"/>
      <p:bldP spid="2" grpId="0"/>
      <p:bldP spid="2" grpId="1"/>
      <p:bldP spid="3" grpId="0"/>
      <p:bldP spid="3" grpId="1"/>
      <p:bldP spid="8" grpId="0"/>
      <p:bldP spid="8" grpId="1"/>
      <p:bldP spid="9" grpId="0"/>
      <p:bldP spid="9" grpId="1"/>
      <p:bldP spid="10" grpId="0"/>
      <p:bldP spid="10" grpId="1"/>
      <p:bldP spid="11" grpId="0"/>
      <p:bldP spid="11" grpId="1"/>
      <p:bldP spid="12" grpId="0"/>
      <p:bldP spid="12" grpId="1"/>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36" name="文本框 35"/>
          <p:cNvSpPr txBox="1"/>
          <p:nvPr/>
        </p:nvSpPr>
        <p:spPr>
          <a:xfrm>
            <a:off x="2650490" y="752475"/>
            <a:ext cx="1780540" cy="22453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00000"/>
              </a:lnSpc>
            </a:pPr>
            <a:r>
              <a:rPr lang="zh-CN" altLang="en-US" sz="2000">
                <a:solidFill>
                  <a:schemeClr val="tx1"/>
                </a:solidFill>
                <a:cs typeface="+mn-ea"/>
                <a:sym typeface="+mn-lt"/>
              </a:rPr>
              <a:t>① </a:t>
            </a:r>
            <a:r>
              <a:rPr lang="en-US" altLang="zh-CN" sz="2000">
                <a:solidFill>
                  <a:schemeClr val="tx1"/>
                </a:solidFill>
                <a:cs typeface="+mn-ea"/>
                <a:sym typeface="+mn-lt"/>
              </a:rPr>
              <a:t>map()</a:t>
            </a:r>
            <a:endParaRPr lang="en-US" altLang="zh-CN" sz="2000">
              <a:solidFill>
                <a:schemeClr val="tx1"/>
              </a:solidFill>
              <a:cs typeface="+mn-ea"/>
              <a:sym typeface="+mn-lt"/>
            </a:endParaRPr>
          </a:p>
          <a:p>
            <a:pPr algn="just" fontAlgn="auto">
              <a:lnSpc>
                <a:spcPct val="100000"/>
              </a:lnSpc>
            </a:pPr>
            <a:endParaRPr lang="en-US" altLang="zh-CN" sz="2000">
              <a:solidFill>
                <a:schemeClr val="tx1"/>
              </a:solidFill>
              <a:cs typeface="+mn-ea"/>
              <a:sym typeface="+mn-lt"/>
            </a:endParaRPr>
          </a:p>
          <a:p>
            <a:pPr algn="just" fontAlgn="auto">
              <a:lnSpc>
                <a:spcPct val="100000"/>
              </a:lnSpc>
            </a:pPr>
            <a:r>
              <a:rPr lang="zh-CN" altLang="en-US" sz="2000" dirty="0">
                <a:solidFill>
                  <a:schemeClr val="tx1"/>
                </a:solidFill>
                <a:cs typeface="+mn-ea"/>
                <a:sym typeface="+mn-lt"/>
              </a:rPr>
              <a:t>② </a:t>
            </a:r>
            <a:r>
              <a:rPr lang="en-US" altLang="zh-CN" sz="2000" dirty="0">
                <a:solidFill>
                  <a:schemeClr val="tx1"/>
                </a:solidFill>
                <a:cs typeface="+mn-ea"/>
                <a:sym typeface="+mn-lt"/>
              </a:rPr>
              <a:t>forEach()</a:t>
            </a:r>
            <a:endParaRPr lang="en-US" altLang="zh-CN" sz="2000" dirty="0">
              <a:solidFill>
                <a:schemeClr val="tx1"/>
              </a:solidFill>
              <a:cs typeface="+mn-ea"/>
              <a:sym typeface="+mn-lt"/>
            </a:endParaRPr>
          </a:p>
          <a:p>
            <a:pPr algn="just" fontAlgn="auto">
              <a:lnSpc>
                <a:spcPct val="100000"/>
              </a:lnSpc>
            </a:pPr>
            <a:endParaRPr lang="en-US" altLang="zh-CN" sz="2000" dirty="0">
              <a:solidFill>
                <a:schemeClr val="tx1"/>
              </a:solidFill>
              <a:cs typeface="+mn-ea"/>
              <a:sym typeface="+mn-lt"/>
            </a:endParaRPr>
          </a:p>
          <a:p>
            <a:pPr algn="just" fontAlgn="auto">
              <a:lnSpc>
                <a:spcPct val="100000"/>
              </a:lnSpc>
            </a:pPr>
            <a:r>
              <a:rPr lang="zh-CN" altLang="en-US" sz="2000" dirty="0">
                <a:solidFill>
                  <a:schemeClr val="tx1"/>
                </a:solidFill>
                <a:cs typeface="+mn-ea"/>
                <a:sym typeface="+mn-lt"/>
              </a:rPr>
              <a:t>③ </a:t>
            </a:r>
            <a:r>
              <a:rPr lang="en-US" altLang="zh-CN" sz="2000" dirty="0">
                <a:solidFill>
                  <a:schemeClr val="tx1"/>
                </a:solidFill>
                <a:cs typeface="+mn-ea"/>
                <a:sym typeface="+mn-lt"/>
              </a:rPr>
              <a:t>reduce()</a:t>
            </a:r>
            <a:endParaRPr lang="en-US" altLang="zh-CN" sz="2000" dirty="0">
              <a:solidFill>
                <a:schemeClr val="tx1"/>
              </a:solidFill>
              <a:cs typeface="+mn-ea"/>
              <a:sym typeface="+mn-lt"/>
            </a:endParaRPr>
          </a:p>
          <a:p>
            <a:pPr algn="just" fontAlgn="auto">
              <a:lnSpc>
                <a:spcPct val="100000"/>
              </a:lnSpc>
            </a:pPr>
            <a:endParaRPr lang="en-US" altLang="zh-CN" sz="2000" dirty="0">
              <a:solidFill>
                <a:schemeClr val="tx1"/>
              </a:solidFill>
              <a:cs typeface="+mn-ea"/>
              <a:sym typeface="+mn-lt"/>
            </a:endParaRPr>
          </a:p>
          <a:p>
            <a:pPr algn="just" fontAlgn="auto">
              <a:lnSpc>
                <a:spcPct val="100000"/>
              </a:lnSpc>
            </a:pPr>
            <a:r>
              <a:rPr lang="zh-CN" altLang="en-US" sz="2000" dirty="0">
                <a:solidFill>
                  <a:schemeClr val="tx1"/>
                </a:solidFill>
                <a:cs typeface="+mn-ea"/>
                <a:sym typeface="+mn-lt"/>
              </a:rPr>
              <a:t>④ </a:t>
            </a:r>
            <a:r>
              <a:rPr lang="en-US" altLang="zh-CN" sz="2000" dirty="0">
                <a:solidFill>
                  <a:schemeClr val="tx1"/>
                </a:solidFill>
                <a:cs typeface="+mn-ea"/>
                <a:sym typeface="+mn-lt"/>
              </a:rPr>
              <a:t>filter()</a:t>
            </a:r>
            <a:endParaRPr lang="zh-CN" altLang="en-US" sz="2000" dirty="0">
              <a:solidFill>
                <a:schemeClr val="tx1"/>
              </a:solidFill>
              <a:cs typeface="+mn-ea"/>
              <a:sym typeface="+mn-lt"/>
            </a:endParaRPr>
          </a:p>
        </p:txBody>
      </p:sp>
      <p:sp>
        <p:nvSpPr>
          <p:cNvPr id="7" name="文本框 6"/>
          <p:cNvSpPr txBox="1"/>
          <p:nvPr/>
        </p:nvSpPr>
        <p:spPr>
          <a:xfrm>
            <a:off x="0" y="0"/>
            <a:ext cx="5992495" cy="583565"/>
          </a:xfrm>
          <a:prstGeom prst="rect">
            <a:avLst/>
          </a:prstGeom>
          <a:noFill/>
        </p:spPr>
        <p:txBody>
          <a:bodyPr wrap="square" rtlCol="0">
            <a:spAutoFit/>
          </a:bodyPr>
          <a:p>
            <a:pPr algn="just" fontAlgn="auto"/>
            <a:r>
              <a:rPr lang="en-US" altLang="zh-CN" sz="3200">
                <a:solidFill>
                  <a:schemeClr val="tx1"/>
                </a:solidFill>
                <a:cs typeface="+mn-ea"/>
                <a:sym typeface="+mn-lt"/>
              </a:rPr>
              <a:t>11.06==&gt;</a:t>
            </a:r>
            <a:r>
              <a:rPr lang="en-US" altLang="zh-CN" sz="3200">
                <a:cs typeface="+mn-ea"/>
                <a:sym typeface="+mn-lt"/>
              </a:rPr>
              <a:t>JS</a:t>
            </a:r>
            <a:r>
              <a:rPr lang="zh-CN" altLang="en-US" sz="3200">
                <a:cs typeface="+mn-ea"/>
                <a:sym typeface="+mn-lt"/>
              </a:rPr>
              <a:t>执行环境</a:t>
            </a:r>
            <a:r>
              <a:rPr lang="en-US" altLang="zh-CN" sz="3200">
                <a:cs typeface="+mn-ea"/>
                <a:sym typeface="+mn-lt"/>
              </a:rPr>
              <a:t>/</a:t>
            </a:r>
            <a:r>
              <a:rPr lang="zh-CN" altLang="en-US" sz="3200">
                <a:cs typeface="+mn-ea"/>
                <a:sym typeface="+mn-lt"/>
              </a:rPr>
              <a:t>数组降维</a:t>
            </a:r>
            <a:endParaRPr lang="en-US" altLang="zh-CN" sz="3200">
              <a:solidFill>
                <a:schemeClr val="tx1"/>
              </a:solidFill>
              <a:cs typeface="+mn-ea"/>
              <a:sym typeface="+mn-lt"/>
            </a:endParaRPr>
          </a:p>
        </p:txBody>
      </p:sp>
      <p:sp>
        <p:nvSpPr>
          <p:cNvPr id="22" name="文本框 21"/>
          <p:cNvSpPr txBox="1"/>
          <p:nvPr/>
        </p:nvSpPr>
        <p:spPr>
          <a:xfrm>
            <a:off x="0" y="1062990"/>
            <a:ext cx="218059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00000"/>
              </a:lnSpc>
            </a:pPr>
            <a:r>
              <a:rPr lang="en-US" altLang="zh-CN" sz="2400">
                <a:solidFill>
                  <a:schemeClr val="tx1"/>
                </a:solidFill>
                <a:cs typeface="+mn-ea"/>
                <a:sym typeface="+mn-lt"/>
              </a:rPr>
              <a:t>1. </a:t>
            </a:r>
            <a:r>
              <a:rPr lang="zh-CN" altLang="en-US" sz="2400">
                <a:solidFill>
                  <a:schemeClr val="tx1"/>
                </a:solidFill>
                <a:cs typeface="+mn-ea"/>
                <a:sym typeface="+mn-lt"/>
              </a:rPr>
              <a:t>高阶函数</a:t>
            </a:r>
            <a:endParaRPr lang="zh-CN" altLang="en-US" sz="2400" dirty="0">
              <a:solidFill>
                <a:schemeClr val="tx1"/>
              </a:solidFill>
              <a:cs typeface="+mn-ea"/>
              <a:sym typeface="+mn-lt"/>
            </a:endParaRPr>
          </a:p>
        </p:txBody>
      </p:sp>
      <p:sp>
        <p:nvSpPr>
          <p:cNvPr id="2" name="文本框 1"/>
          <p:cNvSpPr txBox="1"/>
          <p:nvPr/>
        </p:nvSpPr>
        <p:spPr>
          <a:xfrm>
            <a:off x="0" y="2537460"/>
            <a:ext cx="218059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00000"/>
              </a:lnSpc>
            </a:pPr>
            <a:r>
              <a:rPr lang="en-US" altLang="zh-CN" sz="2400">
                <a:solidFill>
                  <a:schemeClr val="tx1"/>
                </a:solidFill>
                <a:cs typeface="+mn-ea"/>
                <a:sym typeface="+mn-lt"/>
              </a:rPr>
              <a:t>2. </a:t>
            </a:r>
            <a:r>
              <a:rPr lang="zh-CN" altLang="en-US" sz="2400">
                <a:solidFill>
                  <a:schemeClr val="tx1"/>
                </a:solidFill>
                <a:cs typeface="+mn-ea"/>
                <a:sym typeface="+mn-lt"/>
              </a:rPr>
              <a:t>字典查询</a:t>
            </a:r>
            <a:endParaRPr lang="zh-CN" altLang="en-US" sz="2400" dirty="0">
              <a:solidFill>
                <a:schemeClr val="tx1"/>
              </a:solidFill>
              <a:cs typeface="+mn-ea"/>
              <a:sym typeface="+mn-lt"/>
            </a:endParaRPr>
          </a:p>
        </p:txBody>
      </p:sp>
      <p:sp>
        <p:nvSpPr>
          <p:cNvPr id="3" name="文本框 2"/>
          <p:cNvSpPr txBox="1"/>
          <p:nvPr/>
        </p:nvSpPr>
        <p:spPr>
          <a:xfrm>
            <a:off x="0" y="4011930"/>
            <a:ext cx="282448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00000"/>
              </a:lnSpc>
            </a:pPr>
            <a:r>
              <a:rPr lang="en-US" altLang="zh-CN" sz="2400">
                <a:solidFill>
                  <a:schemeClr val="tx1"/>
                </a:solidFill>
                <a:cs typeface="+mn-ea"/>
                <a:sym typeface="+mn-lt"/>
              </a:rPr>
              <a:t>3. </a:t>
            </a:r>
            <a:r>
              <a:rPr lang="en-US" sz="2400">
                <a:solidFill>
                  <a:schemeClr val="tx1"/>
                </a:solidFill>
                <a:cs typeface="+mn-ea"/>
                <a:sym typeface="+mn-lt"/>
              </a:rPr>
              <a:t>arguments</a:t>
            </a:r>
            <a:r>
              <a:rPr lang="zh-CN" altLang="en-US" sz="2400">
                <a:solidFill>
                  <a:schemeClr val="tx1"/>
                </a:solidFill>
                <a:cs typeface="+mn-ea"/>
                <a:sym typeface="+mn-lt"/>
              </a:rPr>
              <a:t>解析</a:t>
            </a:r>
            <a:endParaRPr lang="zh-CN" altLang="en-US" sz="2400" dirty="0">
              <a:solidFill>
                <a:schemeClr val="tx1"/>
              </a:solidFill>
              <a:cs typeface="+mn-ea"/>
              <a:sym typeface="+mn-lt"/>
            </a:endParaRPr>
          </a:p>
        </p:txBody>
      </p:sp>
      <p:sp>
        <p:nvSpPr>
          <p:cNvPr id="4" name="文本框 3"/>
          <p:cNvSpPr txBox="1"/>
          <p:nvPr/>
        </p:nvSpPr>
        <p:spPr>
          <a:xfrm>
            <a:off x="0" y="5486400"/>
            <a:ext cx="218059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00000"/>
              </a:lnSpc>
            </a:pPr>
            <a:r>
              <a:rPr lang="en-US" altLang="zh-CN" sz="2400">
                <a:solidFill>
                  <a:schemeClr val="tx1"/>
                </a:solidFill>
                <a:cs typeface="+mn-ea"/>
                <a:sym typeface="+mn-lt"/>
              </a:rPr>
              <a:t>4. </a:t>
            </a:r>
            <a:r>
              <a:rPr lang="zh-CN" altLang="en-US" sz="2400">
                <a:solidFill>
                  <a:schemeClr val="tx1"/>
                </a:solidFill>
                <a:cs typeface="+mn-ea"/>
                <a:sym typeface="+mn-lt"/>
              </a:rPr>
              <a:t>其他</a:t>
            </a:r>
            <a:endParaRPr lang="zh-CN" altLang="en-US" sz="2400" dirty="0">
              <a:solidFill>
                <a:schemeClr val="tx1"/>
              </a:solidFill>
              <a:cs typeface="+mn-ea"/>
              <a:sym typeface="+mn-lt"/>
            </a:endParaRPr>
          </a:p>
        </p:txBody>
      </p:sp>
      <p:sp>
        <p:nvSpPr>
          <p:cNvPr id="5" name="文本框 4"/>
          <p:cNvSpPr txBox="1"/>
          <p:nvPr/>
        </p:nvSpPr>
        <p:spPr>
          <a:xfrm>
            <a:off x="4431030" y="617220"/>
            <a:ext cx="7760970" cy="52197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sz="1400">
                <a:solidFill>
                  <a:schemeClr val="tx1"/>
                </a:solidFill>
                <a:cs typeface="+mn-ea"/>
                <a:sym typeface="+mn-lt"/>
              </a:rPr>
              <a:t>var arr3 = [1, 2, 2, 3, 3, 3, 4, 4, 4, 4, 5, 5, 5, 5, 5, 6, 6, 6, 6, 6, 6];</a:t>
            </a:r>
            <a:endParaRPr sz="1400">
              <a:solidFill>
                <a:schemeClr val="tx1"/>
              </a:solidFill>
              <a:cs typeface="+mn-ea"/>
              <a:sym typeface="+mn-lt"/>
            </a:endParaRPr>
          </a:p>
          <a:p>
            <a:pPr algn="l" fontAlgn="auto">
              <a:lnSpc>
                <a:spcPct val="100000"/>
              </a:lnSpc>
            </a:pPr>
            <a:r>
              <a:rPr sz="1400">
                <a:solidFill>
                  <a:schemeClr val="tx1"/>
                </a:solidFill>
                <a:cs typeface="+mn-ea"/>
                <a:sym typeface="+mn-lt"/>
              </a:rPr>
              <a:t>arr3.map(item=&gt;item);</a:t>
            </a:r>
            <a:endParaRPr sz="1400">
              <a:solidFill>
                <a:schemeClr val="tx1"/>
              </a:solidFill>
              <a:cs typeface="+mn-ea"/>
              <a:sym typeface="+mn-lt"/>
            </a:endParaRPr>
          </a:p>
        </p:txBody>
      </p:sp>
      <p:sp>
        <p:nvSpPr>
          <p:cNvPr id="6" name="文本框 5"/>
          <p:cNvSpPr txBox="1"/>
          <p:nvPr/>
        </p:nvSpPr>
        <p:spPr>
          <a:xfrm>
            <a:off x="4431030" y="1183005"/>
            <a:ext cx="7760970" cy="52197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sz="1400">
                <a:solidFill>
                  <a:schemeClr val="tx1"/>
                </a:solidFill>
                <a:cs typeface="+mn-ea"/>
                <a:sym typeface="+mn-lt"/>
              </a:rPr>
              <a:t>var arr3 = [1, 2, 2, 3, 3, 3, 4, 4, 4, 4, 5, 5, 5, 5, 5, 6, 6, 6, 6, 6, 6];</a:t>
            </a:r>
            <a:endParaRPr sz="1400">
              <a:solidFill>
                <a:schemeClr val="tx1"/>
              </a:solidFill>
              <a:cs typeface="+mn-ea"/>
              <a:sym typeface="+mn-lt"/>
            </a:endParaRPr>
          </a:p>
          <a:p>
            <a:pPr algn="l" fontAlgn="auto">
              <a:lnSpc>
                <a:spcPct val="100000"/>
              </a:lnSpc>
            </a:pPr>
            <a:r>
              <a:rPr sz="1400">
                <a:solidFill>
                  <a:schemeClr val="tx1"/>
                </a:solidFill>
                <a:cs typeface="+mn-ea"/>
                <a:sym typeface="+mn-lt"/>
              </a:rPr>
              <a:t>log(arr3.forEach(item=&gt;item));</a:t>
            </a:r>
            <a:endParaRPr sz="1400">
              <a:solidFill>
                <a:schemeClr val="tx1"/>
              </a:solidFill>
              <a:cs typeface="+mn-ea"/>
              <a:sym typeface="+mn-lt"/>
            </a:endParaRPr>
          </a:p>
        </p:txBody>
      </p:sp>
      <p:sp>
        <p:nvSpPr>
          <p:cNvPr id="11" name="文本框 10"/>
          <p:cNvSpPr txBox="1"/>
          <p:nvPr/>
        </p:nvSpPr>
        <p:spPr>
          <a:xfrm>
            <a:off x="4431030" y="1748790"/>
            <a:ext cx="7760970" cy="52197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sz="1400">
                <a:solidFill>
                  <a:schemeClr val="tx1"/>
                </a:solidFill>
                <a:cs typeface="+mn-ea"/>
                <a:sym typeface="+mn-lt"/>
              </a:rPr>
              <a:t>var arr = [];</a:t>
            </a:r>
            <a:endParaRPr sz="1400">
              <a:solidFill>
                <a:schemeClr val="tx1"/>
              </a:solidFill>
              <a:cs typeface="+mn-ea"/>
              <a:sym typeface="+mn-lt"/>
            </a:endParaRPr>
          </a:p>
          <a:p>
            <a:pPr algn="l" fontAlgn="auto">
              <a:lnSpc>
                <a:spcPct val="100000"/>
              </a:lnSpc>
            </a:pPr>
            <a:r>
              <a:rPr sz="1400">
                <a:solidFill>
                  <a:schemeClr val="tx1"/>
                </a:solidFill>
                <a:cs typeface="+mn-ea"/>
                <a:sym typeface="+mn-lt"/>
              </a:rPr>
              <a:t>var s = arr.reduce((prev,current) =&gt;{return prev + current;},0)</a:t>
            </a:r>
            <a:endParaRPr sz="1400">
              <a:solidFill>
                <a:schemeClr val="tx1"/>
              </a:solidFill>
              <a:cs typeface="+mn-ea"/>
              <a:sym typeface="+mn-lt"/>
            </a:endParaRPr>
          </a:p>
        </p:txBody>
      </p:sp>
      <p:sp>
        <p:nvSpPr>
          <p:cNvPr id="14" name="文本框 13"/>
          <p:cNvSpPr txBox="1"/>
          <p:nvPr/>
        </p:nvSpPr>
        <p:spPr>
          <a:xfrm>
            <a:off x="4431030" y="2314575"/>
            <a:ext cx="7760970" cy="73723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sz="1400">
                <a:solidFill>
                  <a:schemeClr val="tx1"/>
                </a:solidFill>
                <a:cs typeface="+mn-ea"/>
                <a:sym typeface="+mn-lt"/>
              </a:rPr>
              <a:t>var arr3 = [1, 2, 2, 3, 3, 3, 4, 4, 4, 4, 5, 5, 5, 5, 5, 6, 6, 6, 6, 6, 6];</a:t>
            </a:r>
            <a:endParaRPr sz="1400">
              <a:solidFill>
                <a:schemeClr val="tx1"/>
              </a:solidFill>
              <a:cs typeface="+mn-ea"/>
              <a:sym typeface="+mn-lt"/>
            </a:endParaRPr>
          </a:p>
          <a:p>
            <a:pPr algn="l" fontAlgn="auto">
              <a:lnSpc>
                <a:spcPct val="100000"/>
              </a:lnSpc>
            </a:pPr>
            <a:r>
              <a:rPr sz="1400">
                <a:solidFill>
                  <a:schemeClr val="tx1"/>
                </a:solidFill>
                <a:cs typeface="+mn-ea"/>
                <a:sym typeface="+mn-lt"/>
              </a:rPr>
              <a:t>var m=arr3.filter((_item,_index)=&gt;{ return arr3.indexOf(_item)==_index;})</a:t>
            </a:r>
            <a:endParaRPr sz="1400">
              <a:solidFill>
                <a:schemeClr val="tx1"/>
              </a:solidFill>
              <a:cs typeface="+mn-ea"/>
              <a:sym typeface="+mn-lt"/>
            </a:endParaRPr>
          </a:p>
          <a:p>
            <a:pPr algn="l" fontAlgn="auto">
              <a:lnSpc>
                <a:spcPct val="100000"/>
              </a:lnSpc>
            </a:pPr>
            <a:r>
              <a:rPr sz="1400">
                <a:solidFill>
                  <a:schemeClr val="tx1"/>
                </a:solidFill>
                <a:cs typeface="+mn-ea"/>
                <a:sym typeface="+mn-lt"/>
              </a:rPr>
              <a:t>console.log(m);</a:t>
            </a:r>
            <a:endParaRPr sz="1400">
              <a:solidFill>
                <a:schemeClr val="tx1"/>
              </a:solidFill>
              <a:cs typeface="+mn-ea"/>
              <a:sym typeface="+mn-lt"/>
            </a:endParaRPr>
          </a:p>
        </p:txBody>
      </p:sp>
      <p:sp>
        <p:nvSpPr>
          <p:cNvPr id="15" name="文本框 14"/>
          <p:cNvSpPr txBox="1"/>
          <p:nvPr/>
        </p:nvSpPr>
        <p:spPr>
          <a:xfrm>
            <a:off x="4243070" y="3095625"/>
            <a:ext cx="7382510" cy="13836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00000"/>
              </a:lnSpc>
            </a:pPr>
            <a:r>
              <a:rPr sz="1400">
                <a:solidFill>
                  <a:schemeClr val="tx1"/>
                </a:solidFill>
                <a:cs typeface="+mn-ea"/>
                <a:sym typeface="+mn-lt"/>
              </a:rPr>
              <a:t>var arr3 = [{name: "666",type: 1},{name: "777",type: 2},{name: "888",type: 3}],</a:t>
            </a:r>
            <a:endParaRPr sz="1400">
              <a:solidFill>
                <a:schemeClr val="tx1"/>
              </a:solidFill>
              <a:cs typeface="+mn-ea"/>
              <a:sym typeface="+mn-lt"/>
            </a:endParaRPr>
          </a:p>
          <a:p>
            <a:pPr algn="just" fontAlgn="auto">
              <a:lnSpc>
                <a:spcPct val="100000"/>
              </a:lnSpc>
            </a:pPr>
            <a:r>
              <a:rPr sz="1400">
                <a:solidFill>
                  <a:schemeClr val="tx1"/>
                </a:solidFill>
                <a:cs typeface="+mn-ea"/>
                <a:sym typeface="+mn-lt"/>
              </a:rPr>
              <a:t>    obj = { 1: "可以",2: "不错",3: "很好"};</a:t>
            </a:r>
            <a:endParaRPr sz="1400">
              <a:solidFill>
                <a:schemeClr val="tx1"/>
              </a:solidFill>
              <a:cs typeface="+mn-ea"/>
              <a:sym typeface="+mn-lt"/>
            </a:endParaRPr>
          </a:p>
          <a:p>
            <a:pPr algn="just" fontAlgn="auto">
              <a:lnSpc>
                <a:spcPct val="100000"/>
              </a:lnSpc>
            </a:pPr>
            <a:r>
              <a:rPr sz="1400">
                <a:solidFill>
                  <a:schemeClr val="tx1"/>
                </a:solidFill>
                <a:cs typeface="+mn-ea"/>
                <a:sym typeface="+mn-lt"/>
              </a:rPr>
              <a:t>var nn = arr3.map((_item, _index) =&gt; {</a:t>
            </a:r>
            <a:endParaRPr sz="1400">
              <a:solidFill>
                <a:schemeClr val="tx1"/>
              </a:solidFill>
              <a:cs typeface="+mn-ea"/>
              <a:sym typeface="+mn-lt"/>
            </a:endParaRPr>
          </a:p>
          <a:p>
            <a:pPr algn="just" fontAlgn="auto">
              <a:lnSpc>
                <a:spcPct val="100000"/>
              </a:lnSpc>
            </a:pPr>
            <a:r>
              <a:rPr sz="1400">
                <a:solidFill>
                  <a:schemeClr val="tx1"/>
                </a:solidFill>
                <a:cs typeface="+mn-ea"/>
                <a:sym typeface="+mn-lt"/>
              </a:rPr>
              <a:t>	</a:t>
            </a:r>
            <a:r>
              <a:rPr sz="1400">
                <a:solidFill>
                  <a:srgbClr val="FF0000"/>
                </a:solidFill>
                <a:cs typeface="+mn-ea"/>
                <a:sym typeface="+mn-lt"/>
              </a:rPr>
              <a:t>_item.type = obj[_item.type.toString()]</a:t>
            </a:r>
            <a:r>
              <a:rPr sz="1400">
                <a:solidFill>
                  <a:schemeClr val="tx1"/>
                </a:solidFill>
                <a:cs typeface="+mn-ea"/>
                <a:sym typeface="+mn-lt"/>
              </a:rPr>
              <a:t>;</a:t>
            </a:r>
            <a:endParaRPr sz="1400">
              <a:solidFill>
                <a:schemeClr val="tx1"/>
              </a:solidFill>
              <a:cs typeface="+mn-ea"/>
              <a:sym typeface="+mn-lt"/>
            </a:endParaRPr>
          </a:p>
          <a:p>
            <a:pPr algn="just" fontAlgn="auto">
              <a:lnSpc>
                <a:spcPct val="100000"/>
              </a:lnSpc>
            </a:pPr>
            <a:r>
              <a:rPr sz="1400">
                <a:solidFill>
                  <a:schemeClr val="tx1"/>
                </a:solidFill>
                <a:cs typeface="+mn-ea"/>
                <a:sym typeface="+mn-lt"/>
              </a:rPr>
              <a:t>	return _item;</a:t>
            </a:r>
            <a:endParaRPr sz="1400">
              <a:solidFill>
                <a:schemeClr val="tx1"/>
              </a:solidFill>
              <a:cs typeface="+mn-ea"/>
              <a:sym typeface="+mn-lt"/>
            </a:endParaRPr>
          </a:p>
          <a:p>
            <a:pPr algn="just" fontAlgn="auto">
              <a:lnSpc>
                <a:spcPct val="100000"/>
              </a:lnSpc>
            </a:pPr>
            <a:r>
              <a:rPr sz="1400">
                <a:solidFill>
                  <a:schemeClr val="tx1"/>
                </a:solidFill>
                <a:cs typeface="+mn-ea"/>
                <a:sym typeface="+mn-lt"/>
              </a:rPr>
              <a:t>});</a:t>
            </a:r>
            <a:endParaRPr sz="1400">
              <a:solidFill>
                <a:schemeClr val="tx1"/>
              </a:solidFill>
              <a:cs typeface="+mn-ea"/>
              <a:sym typeface="+mn-lt"/>
            </a:endParaRPr>
          </a:p>
        </p:txBody>
      </p:sp>
      <p:sp>
        <p:nvSpPr>
          <p:cNvPr id="16" name="文本框 15"/>
          <p:cNvSpPr txBox="1"/>
          <p:nvPr/>
        </p:nvSpPr>
        <p:spPr>
          <a:xfrm>
            <a:off x="3331845" y="3095625"/>
            <a:ext cx="591820" cy="132207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00000"/>
              </a:lnSpc>
            </a:pPr>
            <a:r>
              <a:rPr lang="zh-CN" sz="2000">
                <a:solidFill>
                  <a:schemeClr val="tx1"/>
                </a:solidFill>
                <a:cs typeface="+mn-ea"/>
                <a:sym typeface="+mn-lt"/>
              </a:rPr>
              <a:t>字典替换：</a:t>
            </a:r>
            <a:endParaRPr lang="zh-CN" sz="2000" dirty="0">
              <a:solidFill>
                <a:schemeClr val="tx1"/>
              </a:solidFill>
              <a:cs typeface="+mn-ea"/>
              <a:sym typeface="+mn-lt"/>
            </a:endParaRPr>
          </a:p>
        </p:txBody>
      </p:sp>
      <p:sp>
        <p:nvSpPr>
          <p:cNvPr id="17" name="文本框 16"/>
          <p:cNvSpPr txBox="1"/>
          <p:nvPr/>
        </p:nvSpPr>
        <p:spPr>
          <a:xfrm>
            <a:off x="1755140" y="4582160"/>
            <a:ext cx="8996680" cy="73723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00000"/>
              </a:lnSpc>
            </a:pPr>
            <a:r>
              <a:rPr lang="en-US" altLang="zh-CN" sz="1400" dirty="0">
                <a:solidFill>
                  <a:schemeClr val="tx1"/>
                </a:solidFill>
                <a:cs typeface="+mn-ea"/>
                <a:sym typeface="+mn-lt"/>
              </a:rPr>
              <a:t>arguments:参数数组，是个对象，但是拥有length属性和索引[]访问机制</a:t>
            </a:r>
            <a:endParaRPr lang="en-US" altLang="zh-CN" sz="1400" dirty="0">
              <a:solidFill>
                <a:schemeClr val="tx1"/>
              </a:solidFill>
              <a:cs typeface="+mn-ea"/>
              <a:sym typeface="+mn-lt"/>
            </a:endParaRPr>
          </a:p>
          <a:p>
            <a:pPr algn="just" fontAlgn="auto">
              <a:lnSpc>
                <a:spcPct val="100000"/>
              </a:lnSpc>
            </a:pPr>
            <a:r>
              <a:rPr lang="en-US" altLang="zh-CN" sz="1400" dirty="0">
                <a:solidFill>
                  <a:schemeClr val="tx1"/>
                </a:solidFill>
                <a:cs typeface="+mn-ea"/>
                <a:sym typeface="+mn-lt"/>
              </a:rPr>
              <a:t>	callee:arguments属性，指向自身的函数名，只能在本函数体内使用，解决函数的命名冲突问题</a:t>
            </a:r>
            <a:endParaRPr lang="en-US" altLang="zh-CN" sz="1400" dirty="0">
              <a:solidFill>
                <a:schemeClr val="tx1"/>
              </a:solidFill>
              <a:cs typeface="+mn-ea"/>
              <a:sym typeface="+mn-lt"/>
            </a:endParaRPr>
          </a:p>
          <a:p>
            <a:pPr algn="just" fontAlgn="auto">
              <a:lnSpc>
                <a:spcPct val="100000"/>
              </a:lnSpc>
            </a:pPr>
            <a:r>
              <a:rPr lang="en-US" altLang="zh-CN" sz="1400" dirty="0">
                <a:solidFill>
                  <a:schemeClr val="tx1"/>
                </a:solidFill>
                <a:cs typeface="+mn-ea"/>
                <a:sym typeface="+mn-lt"/>
              </a:rPr>
              <a:t>	caller:这是函数function的属性，指向且仅指向直接上级函数，如果直接上级不是函数，则为null</a:t>
            </a:r>
            <a:endParaRPr lang="en-US" altLang="zh-CN" sz="1400" dirty="0">
              <a:solidFill>
                <a:schemeClr val="tx1"/>
              </a:solidFill>
              <a:cs typeface="+mn-ea"/>
              <a:sym typeface="+mn-lt"/>
            </a:endParaRPr>
          </a:p>
        </p:txBody>
      </p:sp>
      <p:sp>
        <p:nvSpPr>
          <p:cNvPr id="18" name="文本框 17"/>
          <p:cNvSpPr txBox="1"/>
          <p:nvPr/>
        </p:nvSpPr>
        <p:spPr>
          <a:xfrm>
            <a:off x="1578610" y="5613400"/>
            <a:ext cx="7995920" cy="52197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00000"/>
              </a:lnSpc>
            </a:pPr>
            <a:r>
              <a:rPr lang="en-US" altLang="zh-CN" sz="1400" dirty="0">
                <a:solidFill>
                  <a:srgbClr val="FF0000"/>
                </a:solidFill>
                <a:cs typeface="+mn-ea"/>
                <a:sym typeface="+mn-lt"/>
              </a:rPr>
              <a:t>new Set()</a:t>
            </a:r>
            <a:r>
              <a:rPr lang="en-US" altLang="zh-CN" sz="1400" dirty="0">
                <a:solidFill>
                  <a:schemeClr val="tx1"/>
                </a:solidFill>
                <a:cs typeface="+mn-ea"/>
                <a:sym typeface="+mn-lt"/>
              </a:rPr>
              <a:t>:ES6语法中一个新的数据结构，元素唯一，不允许重复，返回的是对象</a:t>
            </a:r>
            <a:endParaRPr lang="en-US" altLang="zh-CN" sz="1400" dirty="0">
              <a:solidFill>
                <a:schemeClr val="tx1"/>
              </a:solidFill>
              <a:cs typeface="+mn-ea"/>
              <a:sym typeface="+mn-lt"/>
            </a:endParaRPr>
          </a:p>
          <a:p>
            <a:pPr algn="just" fontAlgn="auto">
              <a:lnSpc>
                <a:spcPct val="100000"/>
              </a:lnSpc>
            </a:pPr>
            <a:r>
              <a:rPr lang="en-US" altLang="zh-CN" sz="1400" dirty="0">
                <a:solidFill>
                  <a:srgbClr val="FF0000"/>
                </a:solidFill>
                <a:cs typeface="+mn-ea"/>
                <a:sym typeface="+mn-lt"/>
              </a:rPr>
              <a:t>Array.from()</a:t>
            </a:r>
            <a:r>
              <a:rPr lang="en-US" altLang="zh-CN" sz="1400" dirty="0">
                <a:solidFill>
                  <a:schemeClr val="tx1"/>
                </a:solidFill>
                <a:cs typeface="+mn-ea"/>
                <a:sym typeface="+mn-lt"/>
              </a:rPr>
              <a:t>:ES6新语法，将</a:t>
            </a:r>
            <a:r>
              <a:rPr lang="en-US" altLang="zh-CN" sz="1400" dirty="0">
                <a:solidFill>
                  <a:srgbClr val="FF0000"/>
                </a:solidFill>
                <a:cs typeface="+mn-ea"/>
                <a:sym typeface="+mn-lt"/>
              </a:rPr>
              <a:t>对象转换为数组</a:t>
            </a:r>
            <a:endParaRPr lang="en-US" altLang="zh-CN" sz="1400" dirty="0">
              <a:solidFill>
                <a:srgbClr val="FF0000"/>
              </a:solidFill>
              <a:cs typeface="+mn-ea"/>
              <a:sym typeface="+mn-lt"/>
            </a:endParaRPr>
          </a:p>
        </p:txBody>
      </p:sp>
      <p:sp>
        <p:nvSpPr>
          <p:cNvPr id="19" name="文本框 18"/>
          <p:cNvSpPr txBox="1"/>
          <p:nvPr/>
        </p:nvSpPr>
        <p:spPr>
          <a:xfrm>
            <a:off x="2180590" y="6238875"/>
            <a:ext cx="5305425" cy="52197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00000"/>
              </a:lnSpc>
            </a:pPr>
            <a:r>
              <a:rPr lang="en-US" altLang="zh-CN" sz="1400" dirty="0">
                <a:solidFill>
                  <a:schemeClr val="tx1"/>
                </a:solidFill>
                <a:cs typeface="+mn-ea"/>
                <a:sym typeface="+mn-lt"/>
              </a:rPr>
              <a:t>var arr3 = [1, 2, 2, 3, 3, 3, 4, 4,  5, 5, 5, 6,, 6, 6];</a:t>
            </a:r>
            <a:endParaRPr lang="en-US" altLang="zh-CN" sz="1400" dirty="0">
              <a:solidFill>
                <a:schemeClr val="tx1"/>
              </a:solidFill>
              <a:cs typeface="+mn-ea"/>
              <a:sym typeface="+mn-lt"/>
            </a:endParaRPr>
          </a:p>
          <a:p>
            <a:pPr algn="just" fontAlgn="auto">
              <a:lnSpc>
                <a:spcPct val="100000"/>
              </a:lnSpc>
            </a:pPr>
            <a:r>
              <a:rPr lang="en-US" altLang="zh-CN" sz="1400" dirty="0">
                <a:solidFill>
                  <a:schemeClr val="tx1"/>
                </a:solidFill>
                <a:cs typeface="+mn-ea"/>
                <a:sym typeface="+mn-lt"/>
              </a:rPr>
              <a:t>log(new Set(arr3));</a:t>
            </a:r>
            <a:endParaRPr lang="en-US" altLang="zh-CN" sz="1400" dirty="0">
              <a:solidFill>
                <a:schemeClr val="tx1"/>
              </a:solidFill>
              <a:cs typeface="+mn-ea"/>
              <a:sym typeface="+mn-lt"/>
            </a:endParaRPr>
          </a:p>
        </p:txBody>
      </p:sp>
      <p:sp>
        <p:nvSpPr>
          <p:cNvPr id="20" name="文本框 19"/>
          <p:cNvSpPr txBox="1"/>
          <p:nvPr/>
        </p:nvSpPr>
        <p:spPr>
          <a:xfrm>
            <a:off x="7748905" y="6346190"/>
            <a:ext cx="2475865" cy="30670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00000"/>
              </a:lnSpc>
            </a:pPr>
            <a:r>
              <a:rPr lang="en-US" altLang="zh-CN" sz="1400" dirty="0">
                <a:solidFill>
                  <a:schemeClr val="tx1"/>
                </a:solidFill>
                <a:cs typeface="+mn-ea"/>
                <a:sym typeface="+mn-lt"/>
              </a:rPr>
              <a:t>Array.from(new Set(arr3));</a:t>
            </a:r>
            <a:endParaRPr lang="en-US" altLang="zh-CN" sz="1400" dirty="0">
              <a:solidFill>
                <a:schemeClr val="tx1"/>
              </a:solidFill>
              <a:cs typeface="+mn-ea"/>
              <a:sym typeface="+mn-lt"/>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grpId="1"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randombar(vertical)">
                                      <p:cBhvr>
                                        <p:cTn id="7" dur="500"/>
                                        <p:tgtEl>
                                          <p:spTgt spid="36"/>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par>
                          <p:cTn id="14" fill="hold">
                            <p:stCondLst>
                              <p:cond delay="1000"/>
                            </p:stCondLst>
                            <p:childTnLst>
                              <p:par>
                                <p:cTn id="15" presetID="14" presetClass="entr" presetSubtype="5" fill="hold" grpId="1" nodeType="after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randombar(vertical)">
                                      <p:cBhvr>
                                        <p:cTn id="17" dur="1000"/>
                                        <p:tgtEl>
                                          <p:spTgt spid="22"/>
                                        </p:tgtEl>
                                      </p:cBhvr>
                                    </p:animEffect>
                                  </p:childTnLst>
                                </p:cTn>
                              </p:par>
                            </p:childTnLst>
                          </p:cTn>
                        </p:par>
                        <p:par>
                          <p:cTn id="18" fill="hold">
                            <p:stCondLst>
                              <p:cond delay="2000"/>
                            </p:stCondLst>
                            <p:childTnLst>
                              <p:par>
                                <p:cTn id="19" presetID="14" presetClass="entr" presetSubtype="5" fill="hold" grpId="1"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randombar(vertical)">
                                      <p:cBhvr>
                                        <p:cTn id="21" dur="1000"/>
                                        <p:tgtEl>
                                          <p:spTgt spid="2"/>
                                        </p:tgtEl>
                                      </p:cBhvr>
                                    </p:animEffect>
                                  </p:childTnLst>
                                </p:cTn>
                              </p:par>
                            </p:childTnLst>
                          </p:cTn>
                        </p:par>
                        <p:par>
                          <p:cTn id="22" fill="hold">
                            <p:stCondLst>
                              <p:cond delay="3000"/>
                            </p:stCondLst>
                            <p:childTnLst>
                              <p:par>
                                <p:cTn id="23" presetID="14" presetClass="entr" presetSubtype="5" fill="hold" grpId="1" nodeType="after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randombar(vertical)">
                                      <p:cBhvr>
                                        <p:cTn id="25" dur="1000"/>
                                        <p:tgtEl>
                                          <p:spTgt spid="3"/>
                                        </p:tgtEl>
                                      </p:cBhvr>
                                    </p:animEffect>
                                  </p:childTnLst>
                                </p:cTn>
                              </p:par>
                            </p:childTnLst>
                          </p:cTn>
                        </p:par>
                        <p:par>
                          <p:cTn id="26" fill="hold">
                            <p:stCondLst>
                              <p:cond delay="4000"/>
                            </p:stCondLst>
                            <p:childTnLst>
                              <p:par>
                                <p:cTn id="27" presetID="14" presetClass="entr" presetSubtype="5" fill="hold" grpId="1" nodeType="after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randombar(vertical)">
                                      <p:cBhvr>
                                        <p:cTn id="29" dur="1000"/>
                                        <p:tgtEl>
                                          <p:spTgt spid="4"/>
                                        </p:tgtEl>
                                      </p:cBhvr>
                                    </p:animEffect>
                                  </p:childTnLst>
                                </p:cTn>
                              </p:par>
                            </p:childTnLst>
                          </p:cTn>
                        </p:par>
                        <p:par>
                          <p:cTn id="30" fill="hold">
                            <p:stCondLst>
                              <p:cond delay="5000"/>
                            </p:stCondLst>
                            <p:childTnLst>
                              <p:par>
                                <p:cTn id="31" presetID="14" presetClass="entr" presetSubtype="5" fill="hold" grpId="1" nodeType="after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randombar(vertical)">
                                      <p:cBhvr>
                                        <p:cTn id="33" dur="500"/>
                                        <p:tgtEl>
                                          <p:spTgt spid="5"/>
                                        </p:tgtEl>
                                      </p:cBhvr>
                                    </p:animEffect>
                                  </p:childTnLst>
                                </p:cTn>
                              </p:par>
                            </p:childTnLst>
                          </p:cTn>
                        </p:par>
                        <p:par>
                          <p:cTn id="34" fill="hold">
                            <p:stCondLst>
                              <p:cond delay="5500"/>
                            </p:stCondLst>
                            <p:childTnLst>
                              <p:par>
                                <p:cTn id="35" presetID="14" presetClass="entr" presetSubtype="5" fill="hold" grpId="1" nodeType="after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randombar(vertical)">
                                      <p:cBhvr>
                                        <p:cTn id="37" dur="500"/>
                                        <p:tgtEl>
                                          <p:spTgt spid="6"/>
                                        </p:tgtEl>
                                      </p:cBhvr>
                                    </p:animEffect>
                                  </p:childTnLst>
                                </p:cTn>
                              </p:par>
                            </p:childTnLst>
                          </p:cTn>
                        </p:par>
                        <p:par>
                          <p:cTn id="38" fill="hold">
                            <p:stCondLst>
                              <p:cond delay="6000"/>
                            </p:stCondLst>
                            <p:childTnLst>
                              <p:par>
                                <p:cTn id="39" presetID="14" presetClass="entr" presetSubtype="5" fill="hold" grpId="1" nodeType="after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randombar(vertical)">
                                      <p:cBhvr>
                                        <p:cTn id="41" dur="500"/>
                                        <p:tgtEl>
                                          <p:spTgt spid="11"/>
                                        </p:tgtEl>
                                      </p:cBhvr>
                                    </p:animEffect>
                                  </p:childTnLst>
                                </p:cTn>
                              </p:par>
                            </p:childTnLst>
                          </p:cTn>
                        </p:par>
                        <p:par>
                          <p:cTn id="42" fill="hold">
                            <p:stCondLst>
                              <p:cond delay="6500"/>
                            </p:stCondLst>
                            <p:childTnLst>
                              <p:par>
                                <p:cTn id="43" presetID="14" presetClass="entr" presetSubtype="5" fill="hold" grpId="1" nodeType="after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randombar(vertical)">
                                      <p:cBhvr>
                                        <p:cTn id="45" dur="500"/>
                                        <p:tgtEl>
                                          <p:spTgt spid="14"/>
                                        </p:tgtEl>
                                      </p:cBhvr>
                                    </p:animEffect>
                                  </p:childTnLst>
                                </p:cTn>
                              </p:par>
                            </p:childTnLst>
                          </p:cTn>
                        </p:par>
                        <p:par>
                          <p:cTn id="46" fill="hold">
                            <p:stCondLst>
                              <p:cond delay="7000"/>
                            </p:stCondLst>
                            <p:childTnLst>
                              <p:par>
                                <p:cTn id="47" presetID="14" presetClass="entr" presetSubtype="5" fill="hold" grpId="1" nodeType="after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randombar(vertical)">
                                      <p:cBhvr>
                                        <p:cTn id="49" dur="500"/>
                                        <p:tgtEl>
                                          <p:spTgt spid="15"/>
                                        </p:tgtEl>
                                      </p:cBhvr>
                                    </p:animEffect>
                                  </p:childTnLst>
                                </p:cTn>
                              </p:par>
                            </p:childTnLst>
                          </p:cTn>
                        </p:par>
                        <p:par>
                          <p:cTn id="50" fill="hold">
                            <p:stCondLst>
                              <p:cond delay="7500"/>
                            </p:stCondLst>
                            <p:childTnLst>
                              <p:par>
                                <p:cTn id="51" presetID="14" presetClass="entr" presetSubtype="5" fill="hold" grpId="1" nodeType="afterEffect">
                                  <p:stCondLst>
                                    <p:cond delay="0"/>
                                  </p:stCondLst>
                                  <p:childTnLst>
                                    <p:set>
                                      <p:cBhvr>
                                        <p:cTn id="52" dur="1" fill="hold">
                                          <p:stCondLst>
                                            <p:cond delay="0"/>
                                          </p:stCondLst>
                                        </p:cTn>
                                        <p:tgtEl>
                                          <p:spTgt spid="16"/>
                                        </p:tgtEl>
                                        <p:attrNameLst>
                                          <p:attrName>style.visibility</p:attrName>
                                        </p:attrNameLst>
                                      </p:cBhvr>
                                      <p:to>
                                        <p:strVal val="visible"/>
                                      </p:to>
                                    </p:set>
                                    <p:animEffect transition="in" filter="randombar(vertical)">
                                      <p:cBhvr>
                                        <p:cTn id="53" dur="500"/>
                                        <p:tgtEl>
                                          <p:spTgt spid="16"/>
                                        </p:tgtEl>
                                      </p:cBhvr>
                                    </p:animEffect>
                                  </p:childTnLst>
                                </p:cTn>
                              </p:par>
                            </p:childTnLst>
                          </p:cTn>
                        </p:par>
                        <p:par>
                          <p:cTn id="54" fill="hold">
                            <p:stCondLst>
                              <p:cond delay="8000"/>
                            </p:stCondLst>
                            <p:childTnLst>
                              <p:par>
                                <p:cTn id="55" presetID="14" presetClass="entr" presetSubtype="5" fill="hold" grpId="1" nodeType="afterEffect">
                                  <p:stCondLst>
                                    <p:cond delay="0"/>
                                  </p:stCondLst>
                                  <p:childTnLst>
                                    <p:set>
                                      <p:cBhvr>
                                        <p:cTn id="56" dur="1" fill="hold">
                                          <p:stCondLst>
                                            <p:cond delay="0"/>
                                          </p:stCondLst>
                                        </p:cTn>
                                        <p:tgtEl>
                                          <p:spTgt spid="17"/>
                                        </p:tgtEl>
                                        <p:attrNameLst>
                                          <p:attrName>style.visibility</p:attrName>
                                        </p:attrNameLst>
                                      </p:cBhvr>
                                      <p:to>
                                        <p:strVal val="visible"/>
                                      </p:to>
                                    </p:set>
                                    <p:animEffect transition="in" filter="randombar(vertical)">
                                      <p:cBhvr>
                                        <p:cTn id="57" dur="500"/>
                                        <p:tgtEl>
                                          <p:spTgt spid="17"/>
                                        </p:tgtEl>
                                      </p:cBhvr>
                                    </p:animEffect>
                                  </p:childTnLst>
                                </p:cTn>
                              </p:par>
                            </p:childTnLst>
                          </p:cTn>
                        </p:par>
                        <p:par>
                          <p:cTn id="58" fill="hold">
                            <p:stCondLst>
                              <p:cond delay="8500"/>
                            </p:stCondLst>
                            <p:childTnLst>
                              <p:par>
                                <p:cTn id="59" presetID="14" presetClass="entr" presetSubtype="5" fill="hold" grpId="1" nodeType="afterEffect">
                                  <p:stCondLst>
                                    <p:cond delay="0"/>
                                  </p:stCondLst>
                                  <p:childTnLst>
                                    <p:set>
                                      <p:cBhvr>
                                        <p:cTn id="60" dur="1" fill="hold">
                                          <p:stCondLst>
                                            <p:cond delay="0"/>
                                          </p:stCondLst>
                                        </p:cTn>
                                        <p:tgtEl>
                                          <p:spTgt spid="18"/>
                                        </p:tgtEl>
                                        <p:attrNameLst>
                                          <p:attrName>style.visibility</p:attrName>
                                        </p:attrNameLst>
                                      </p:cBhvr>
                                      <p:to>
                                        <p:strVal val="visible"/>
                                      </p:to>
                                    </p:set>
                                    <p:animEffect transition="in" filter="randombar(vertical)">
                                      <p:cBhvr>
                                        <p:cTn id="61" dur="500"/>
                                        <p:tgtEl>
                                          <p:spTgt spid="18"/>
                                        </p:tgtEl>
                                      </p:cBhvr>
                                    </p:animEffect>
                                  </p:childTnLst>
                                </p:cTn>
                              </p:par>
                            </p:childTnLst>
                          </p:cTn>
                        </p:par>
                        <p:par>
                          <p:cTn id="62" fill="hold">
                            <p:stCondLst>
                              <p:cond delay="9000"/>
                            </p:stCondLst>
                            <p:childTnLst>
                              <p:par>
                                <p:cTn id="63" presetID="14" presetClass="entr" presetSubtype="5" fill="hold" grpId="1" nodeType="afterEffect">
                                  <p:stCondLst>
                                    <p:cond delay="0"/>
                                  </p:stCondLst>
                                  <p:childTnLst>
                                    <p:set>
                                      <p:cBhvr>
                                        <p:cTn id="64" dur="1" fill="hold">
                                          <p:stCondLst>
                                            <p:cond delay="0"/>
                                          </p:stCondLst>
                                        </p:cTn>
                                        <p:tgtEl>
                                          <p:spTgt spid="19"/>
                                        </p:tgtEl>
                                        <p:attrNameLst>
                                          <p:attrName>style.visibility</p:attrName>
                                        </p:attrNameLst>
                                      </p:cBhvr>
                                      <p:to>
                                        <p:strVal val="visible"/>
                                      </p:to>
                                    </p:set>
                                    <p:animEffect transition="in" filter="randombar(vertical)">
                                      <p:cBhvr>
                                        <p:cTn id="65" dur="500"/>
                                        <p:tgtEl>
                                          <p:spTgt spid="19"/>
                                        </p:tgtEl>
                                      </p:cBhvr>
                                    </p:animEffect>
                                  </p:childTnLst>
                                </p:cTn>
                              </p:par>
                            </p:childTnLst>
                          </p:cTn>
                        </p:par>
                        <p:par>
                          <p:cTn id="66" fill="hold">
                            <p:stCondLst>
                              <p:cond delay="9500"/>
                            </p:stCondLst>
                            <p:childTnLst>
                              <p:par>
                                <p:cTn id="67" presetID="14" presetClass="entr" presetSubtype="5" fill="hold" grpId="1" nodeType="afterEffect">
                                  <p:stCondLst>
                                    <p:cond delay="0"/>
                                  </p:stCondLst>
                                  <p:childTnLst>
                                    <p:set>
                                      <p:cBhvr>
                                        <p:cTn id="68" dur="1" fill="hold">
                                          <p:stCondLst>
                                            <p:cond delay="0"/>
                                          </p:stCondLst>
                                        </p:cTn>
                                        <p:tgtEl>
                                          <p:spTgt spid="20"/>
                                        </p:tgtEl>
                                        <p:attrNameLst>
                                          <p:attrName>style.visibility</p:attrName>
                                        </p:attrNameLst>
                                      </p:cBhvr>
                                      <p:to>
                                        <p:strVal val="visible"/>
                                      </p:to>
                                    </p:set>
                                    <p:animEffect transition="in" filter="randombar(vertical)">
                                      <p:cBhvr>
                                        <p:cTn id="6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6" grpId="1"/>
      <p:bldP spid="7" grpId="0"/>
      <p:bldP spid="22" grpId="0"/>
      <p:bldP spid="22" grpId="1"/>
      <p:bldP spid="2" grpId="0"/>
      <p:bldP spid="2" grpId="1"/>
      <p:bldP spid="3" grpId="0"/>
      <p:bldP spid="3" grpId="1"/>
      <p:bldP spid="4" grpId="0"/>
      <p:bldP spid="4" grpId="1"/>
      <p:bldP spid="5" grpId="0"/>
      <p:bldP spid="5" grpId="1"/>
      <p:bldP spid="6" grpId="0"/>
      <p:bldP spid="6" grpId="1"/>
      <p:bldP spid="11" grpId="0"/>
      <p:bldP spid="11" grpId="1"/>
      <p:bldP spid="14" grpId="0"/>
      <p:bldP spid="14" grpId="1"/>
      <p:bldP spid="15" grpId="0"/>
      <p:bldP spid="15" grpId="1"/>
      <p:bldP spid="16" grpId="0"/>
      <p:bldP spid="16" grpId="1"/>
      <p:bldP spid="17" grpId="0"/>
      <p:bldP spid="17" grpId="1"/>
      <p:bldP spid="18" grpId="0"/>
      <p:bldP spid="18" grpId="1"/>
      <p:bldP spid="19" grpId="0"/>
      <p:bldP spid="19" grpId="1"/>
      <p:bldP spid="20" grpId="0"/>
      <p:bldP spid="20" grpId="1"/>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3" name="文本框 2"/>
          <p:cNvSpPr txBox="1"/>
          <p:nvPr/>
        </p:nvSpPr>
        <p:spPr>
          <a:xfrm>
            <a:off x="2303780" y="1329690"/>
            <a:ext cx="6856730" cy="1076325"/>
          </a:xfrm>
          <a:prstGeom prst="rect">
            <a:avLst/>
          </a:prstGeom>
          <a:noFill/>
        </p:spPr>
        <p:txBody>
          <a:bodyPr wrap="square" rtlCol="0">
            <a:spAutoFit/>
          </a:bodyPr>
          <a:lstStyle/>
          <a:p>
            <a:pPr algn="just" fontAlgn="auto">
              <a:lnSpc>
                <a:spcPct val="100000"/>
              </a:lnSpc>
            </a:pPr>
            <a:r>
              <a:rPr lang="zh-CN" sz="1600">
                <a:cs typeface="+mn-ea"/>
                <a:sym typeface="+mn-lt"/>
              </a:rPr>
              <a:t>① </a:t>
            </a:r>
            <a:r>
              <a:rPr lang="en-US" altLang="zh-CN" sz="1600">
                <a:cs typeface="+mn-ea"/>
                <a:sym typeface="+mn-lt"/>
              </a:rPr>
              <a:t>W3C</a:t>
            </a:r>
            <a:r>
              <a:rPr lang="zh-CN" altLang="en-US" sz="1600">
                <a:cs typeface="+mn-ea"/>
                <a:sym typeface="+mn-lt"/>
              </a:rPr>
              <a:t>标准浏览器：</a:t>
            </a:r>
            <a:endParaRPr lang="zh-CN" altLang="en-US" sz="1600">
              <a:cs typeface="+mn-ea"/>
              <a:sym typeface="+mn-lt"/>
            </a:endParaRPr>
          </a:p>
          <a:p>
            <a:pPr algn="just" fontAlgn="auto">
              <a:lnSpc>
                <a:spcPct val="100000"/>
              </a:lnSpc>
            </a:pPr>
            <a:r>
              <a:rPr lang="en-US" altLang="zh-CN" sz="1600">
                <a:cs typeface="+mn-ea"/>
                <a:sym typeface="+mn-lt"/>
              </a:rPr>
              <a:t>	</a:t>
            </a:r>
            <a:r>
              <a:rPr lang="zh-CN" altLang="en-US" sz="1600">
                <a:cs typeface="+mn-ea"/>
                <a:sym typeface="+mn-lt"/>
              </a:rPr>
              <a:t>谷歌</a:t>
            </a:r>
            <a:r>
              <a:rPr lang="en-US" altLang="zh-CN" sz="1600">
                <a:cs typeface="+mn-ea"/>
                <a:sym typeface="+mn-lt"/>
              </a:rPr>
              <a:t>--</a:t>
            </a:r>
            <a:r>
              <a:rPr lang="en-US" altLang="zh-CN" sz="1600">
                <a:cs typeface="+mn-ea"/>
                <a:sym typeface="+mn-lt"/>
              </a:rPr>
              <a:t>Google</a:t>
            </a:r>
            <a:r>
              <a:rPr lang="zh-CN" altLang="en-US" sz="1600">
                <a:cs typeface="+mn-ea"/>
                <a:sym typeface="+mn-lt"/>
              </a:rPr>
              <a:t>，火狐</a:t>
            </a:r>
            <a:r>
              <a:rPr lang="en-US" altLang="zh-CN" sz="1600">
                <a:cs typeface="+mn-ea"/>
                <a:sym typeface="+mn-lt"/>
              </a:rPr>
              <a:t>--</a:t>
            </a:r>
            <a:r>
              <a:rPr lang="en-US" altLang="zh-CN" sz="1600">
                <a:cs typeface="+mn-ea"/>
                <a:sym typeface="+mn-lt"/>
              </a:rPr>
              <a:t>Firefox</a:t>
            </a:r>
            <a:r>
              <a:rPr lang="zh-CN" altLang="en-US" sz="1600">
                <a:cs typeface="+mn-ea"/>
                <a:sym typeface="+mn-lt"/>
              </a:rPr>
              <a:t>，欧朋</a:t>
            </a:r>
            <a:r>
              <a:rPr lang="en-US" altLang="zh-CN" sz="1600">
                <a:cs typeface="+mn-ea"/>
                <a:sym typeface="+mn-lt"/>
              </a:rPr>
              <a:t>--</a:t>
            </a:r>
            <a:r>
              <a:rPr lang="en-US" altLang="zh-CN" sz="1600">
                <a:cs typeface="+mn-ea"/>
                <a:sym typeface="+mn-lt"/>
              </a:rPr>
              <a:t>Opera</a:t>
            </a:r>
            <a:r>
              <a:rPr lang="zh-CN" altLang="en-US" sz="1600">
                <a:cs typeface="+mn-ea"/>
                <a:sym typeface="+mn-lt"/>
              </a:rPr>
              <a:t>，苹果</a:t>
            </a:r>
            <a:r>
              <a:rPr lang="en-US" altLang="zh-CN" sz="1600">
                <a:cs typeface="+mn-ea"/>
                <a:sym typeface="+mn-lt"/>
              </a:rPr>
              <a:t>--</a:t>
            </a:r>
            <a:r>
              <a:rPr lang="en-US" altLang="zh-CN" sz="1600">
                <a:cs typeface="+mn-ea"/>
                <a:sym typeface="+mn-lt"/>
              </a:rPr>
              <a:t>Safari</a:t>
            </a:r>
            <a:endParaRPr lang="zh-CN" altLang="en-US" sz="1600">
              <a:cs typeface="+mn-ea"/>
              <a:sym typeface="+mn-lt"/>
            </a:endParaRPr>
          </a:p>
          <a:p>
            <a:pPr algn="just" fontAlgn="auto">
              <a:lnSpc>
                <a:spcPct val="100000"/>
              </a:lnSpc>
            </a:pPr>
            <a:r>
              <a:rPr lang="zh-CN" altLang="en-US" sz="1600" dirty="0">
                <a:solidFill>
                  <a:schemeClr val="tx1"/>
                </a:solidFill>
                <a:cs typeface="+mn-ea"/>
                <a:sym typeface="+mn-lt"/>
              </a:rPr>
              <a:t>② </a:t>
            </a:r>
            <a:r>
              <a:rPr lang="en-US" altLang="zh-CN" sz="1600" dirty="0">
                <a:solidFill>
                  <a:schemeClr val="tx1"/>
                </a:solidFill>
                <a:cs typeface="+mn-ea"/>
                <a:sym typeface="+mn-lt"/>
              </a:rPr>
              <a:t>IE</a:t>
            </a:r>
            <a:r>
              <a:rPr lang="zh-CN" altLang="en-US" sz="1600" dirty="0">
                <a:solidFill>
                  <a:schemeClr val="tx1"/>
                </a:solidFill>
                <a:cs typeface="+mn-ea"/>
                <a:sym typeface="+mn-lt"/>
              </a:rPr>
              <a:t>浏览器：</a:t>
            </a:r>
            <a:endParaRPr lang="zh-CN" altLang="en-US" sz="1600" dirty="0">
              <a:solidFill>
                <a:schemeClr val="tx1"/>
              </a:solidFill>
              <a:cs typeface="+mn-ea"/>
              <a:sym typeface="+mn-lt"/>
            </a:endParaRPr>
          </a:p>
          <a:p>
            <a:pPr algn="just" fontAlgn="auto">
              <a:lnSpc>
                <a:spcPct val="100000"/>
              </a:lnSpc>
            </a:pPr>
            <a:r>
              <a:rPr lang="en-US" altLang="zh-CN" sz="1600" dirty="0">
                <a:solidFill>
                  <a:schemeClr val="tx1"/>
                </a:solidFill>
                <a:cs typeface="+mn-ea"/>
                <a:sym typeface="+mn-lt"/>
              </a:rPr>
              <a:t>	</a:t>
            </a:r>
            <a:r>
              <a:rPr lang="zh-CN" altLang="en-US" sz="1600" dirty="0">
                <a:solidFill>
                  <a:schemeClr val="tx1"/>
                </a:solidFill>
                <a:cs typeface="+mn-ea"/>
                <a:sym typeface="+mn-lt"/>
              </a:rPr>
              <a:t>怪异盒模型，兼容性极差，无法</a:t>
            </a:r>
            <a:r>
              <a:rPr lang="en-US" altLang="zh-CN" sz="1600" dirty="0">
                <a:solidFill>
                  <a:schemeClr val="tx1"/>
                </a:solidFill>
                <a:cs typeface="+mn-ea"/>
                <a:sym typeface="+mn-lt"/>
              </a:rPr>
              <a:t>shim</a:t>
            </a:r>
            <a:r>
              <a:rPr lang="zh-CN" altLang="en-US" sz="1600" dirty="0">
                <a:solidFill>
                  <a:schemeClr val="tx1"/>
                </a:solidFill>
                <a:cs typeface="+mn-ea"/>
                <a:sym typeface="+mn-lt"/>
              </a:rPr>
              <a:t>优雅降级</a:t>
            </a:r>
            <a:endParaRPr lang="zh-CN" altLang="en-US" sz="1600" dirty="0">
              <a:solidFill>
                <a:schemeClr val="tx1"/>
              </a:solidFill>
              <a:cs typeface="+mn-ea"/>
              <a:sym typeface="+mn-lt"/>
            </a:endParaRPr>
          </a:p>
        </p:txBody>
      </p:sp>
      <p:sp>
        <p:nvSpPr>
          <p:cNvPr id="7" name="文本框 6"/>
          <p:cNvSpPr txBox="1"/>
          <p:nvPr/>
        </p:nvSpPr>
        <p:spPr>
          <a:xfrm>
            <a:off x="0" y="0"/>
            <a:ext cx="6785610" cy="583565"/>
          </a:xfrm>
          <a:prstGeom prst="rect">
            <a:avLst/>
          </a:prstGeom>
          <a:noFill/>
        </p:spPr>
        <p:txBody>
          <a:bodyPr wrap="square" rtlCol="0">
            <a:spAutoFit/>
          </a:bodyPr>
          <a:p>
            <a:pPr algn="just" fontAlgn="auto"/>
            <a:r>
              <a:rPr lang="en-US" altLang="zh-CN" sz="3200">
                <a:solidFill>
                  <a:schemeClr val="tx1"/>
                </a:solidFill>
                <a:cs typeface="+mn-ea"/>
                <a:sym typeface="+mn-lt"/>
              </a:rPr>
              <a:t>11.09==&gt;</a:t>
            </a:r>
            <a:r>
              <a:rPr lang="zh-CN" altLang="en-US" sz="3200">
                <a:solidFill>
                  <a:schemeClr val="tx1"/>
                </a:solidFill>
                <a:cs typeface="+mn-ea"/>
                <a:sym typeface="+mn-lt"/>
              </a:rPr>
              <a:t>浏览器</a:t>
            </a:r>
            <a:r>
              <a:rPr lang="en-US" altLang="zh-CN" sz="3200">
                <a:solidFill>
                  <a:schemeClr val="tx1"/>
                </a:solidFill>
                <a:cs typeface="+mn-ea"/>
                <a:sym typeface="+mn-lt"/>
              </a:rPr>
              <a:t>/</a:t>
            </a:r>
            <a:r>
              <a:rPr lang="zh-CN" altLang="en-US" sz="3200">
                <a:solidFill>
                  <a:schemeClr val="tx1"/>
                </a:solidFill>
                <a:cs typeface="+mn-ea"/>
                <a:sym typeface="+mn-lt"/>
              </a:rPr>
              <a:t>事件监听</a:t>
            </a:r>
            <a:r>
              <a:rPr lang="en-US" altLang="zh-CN" sz="3200">
                <a:solidFill>
                  <a:schemeClr val="tx1"/>
                </a:solidFill>
                <a:cs typeface="+mn-ea"/>
                <a:sym typeface="+mn-lt"/>
              </a:rPr>
              <a:t>/</a:t>
            </a:r>
            <a:r>
              <a:rPr lang="zh-CN" altLang="en-US" sz="3200">
                <a:solidFill>
                  <a:schemeClr val="tx1"/>
                </a:solidFill>
                <a:cs typeface="+mn-ea"/>
                <a:sym typeface="+mn-lt"/>
              </a:rPr>
              <a:t>数据分页</a:t>
            </a:r>
            <a:endParaRPr lang="zh-CN" altLang="en-US" sz="3200">
              <a:solidFill>
                <a:schemeClr val="tx1"/>
              </a:solidFill>
              <a:cs typeface="+mn-ea"/>
              <a:sym typeface="+mn-lt"/>
            </a:endParaRPr>
          </a:p>
        </p:txBody>
      </p:sp>
      <p:sp>
        <p:nvSpPr>
          <p:cNvPr id="22" name="文本框 21"/>
          <p:cNvSpPr txBox="1"/>
          <p:nvPr/>
        </p:nvSpPr>
        <p:spPr>
          <a:xfrm>
            <a:off x="0" y="1062990"/>
            <a:ext cx="218059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00000"/>
              </a:lnSpc>
            </a:pPr>
            <a:r>
              <a:rPr lang="en-US" altLang="zh-CN" sz="2400">
                <a:solidFill>
                  <a:schemeClr val="tx1"/>
                </a:solidFill>
                <a:cs typeface="+mn-ea"/>
                <a:sym typeface="+mn-lt"/>
              </a:rPr>
              <a:t>1. </a:t>
            </a:r>
            <a:r>
              <a:rPr lang="zh-CN" altLang="en-US" sz="2400">
                <a:solidFill>
                  <a:schemeClr val="tx1"/>
                </a:solidFill>
                <a:cs typeface="+mn-ea"/>
                <a:sym typeface="+mn-lt"/>
              </a:rPr>
              <a:t>浏览器</a:t>
            </a:r>
            <a:endParaRPr lang="zh-CN" altLang="en-US" sz="2400" dirty="0">
              <a:solidFill>
                <a:schemeClr val="tx1"/>
              </a:solidFill>
              <a:cs typeface="+mn-ea"/>
              <a:sym typeface="+mn-lt"/>
            </a:endParaRPr>
          </a:p>
        </p:txBody>
      </p:sp>
      <p:sp>
        <p:nvSpPr>
          <p:cNvPr id="8" name="文本框 7"/>
          <p:cNvSpPr txBox="1"/>
          <p:nvPr/>
        </p:nvSpPr>
        <p:spPr>
          <a:xfrm>
            <a:off x="0" y="3028950"/>
            <a:ext cx="218059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00000"/>
              </a:lnSpc>
            </a:pPr>
            <a:r>
              <a:rPr lang="en-US" altLang="zh-CN" sz="2400">
                <a:solidFill>
                  <a:schemeClr val="tx1"/>
                </a:solidFill>
                <a:cs typeface="+mn-ea"/>
                <a:sym typeface="+mn-lt"/>
              </a:rPr>
              <a:t>2. </a:t>
            </a:r>
            <a:r>
              <a:rPr lang="zh-CN" altLang="en-US" sz="2400">
                <a:solidFill>
                  <a:schemeClr val="tx1"/>
                </a:solidFill>
                <a:cs typeface="+mn-ea"/>
                <a:sym typeface="+mn-lt"/>
              </a:rPr>
              <a:t>事件监听</a:t>
            </a:r>
            <a:endParaRPr lang="zh-CN" altLang="en-US" sz="2400" dirty="0">
              <a:solidFill>
                <a:schemeClr val="tx1"/>
              </a:solidFill>
              <a:cs typeface="+mn-ea"/>
              <a:sym typeface="+mn-lt"/>
            </a:endParaRPr>
          </a:p>
        </p:txBody>
      </p:sp>
      <p:sp>
        <p:nvSpPr>
          <p:cNvPr id="11" name="文本框 10"/>
          <p:cNvSpPr txBox="1"/>
          <p:nvPr/>
        </p:nvSpPr>
        <p:spPr>
          <a:xfrm>
            <a:off x="681990" y="3891280"/>
            <a:ext cx="7649845" cy="2306955"/>
          </a:xfrm>
          <a:prstGeom prst="rect">
            <a:avLst/>
          </a:prstGeom>
          <a:noFill/>
        </p:spPr>
        <p:txBody>
          <a:bodyPr wrap="square" rtlCol="0">
            <a:spAutoFit/>
          </a:bodyPr>
          <a:p>
            <a:pPr algn="l" fontAlgn="auto">
              <a:lnSpc>
                <a:spcPct val="100000"/>
              </a:lnSpc>
            </a:pPr>
            <a:r>
              <a:rPr lang="zh-CN" sz="1600">
                <a:cs typeface="+mn-ea"/>
                <a:sym typeface="+mn-lt"/>
              </a:rPr>
              <a:t>事件监听：</a:t>
            </a:r>
            <a:r>
              <a:rPr lang="en-US" altLang="zh-CN" sz="1600">
                <a:cs typeface="+mn-ea"/>
                <a:sym typeface="+mn-lt"/>
              </a:rPr>
              <a:t>	</a:t>
            </a:r>
            <a:endParaRPr lang="en-US" altLang="zh-CN" sz="1600">
              <a:cs typeface="+mn-ea"/>
              <a:sym typeface="+mn-lt"/>
            </a:endParaRPr>
          </a:p>
          <a:p>
            <a:pPr algn="l" fontAlgn="auto">
              <a:lnSpc>
                <a:spcPct val="100000"/>
              </a:lnSpc>
            </a:pPr>
            <a:r>
              <a:rPr lang="zh-CN" altLang="en-US" sz="1600" dirty="0">
                <a:solidFill>
                  <a:srgbClr val="FF0000"/>
                </a:solidFill>
                <a:cs typeface="+mn-ea"/>
                <a:sym typeface="+mn-lt"/>
              </a:rPr>
              <a:t> 标准</a:t>
            </a:r>
            <a:r>
              <a:rPr lang="en-US" altLang="zh-CN" sz="1600" dirty="0">
                <a:solidFill>
                  <a:srgbClr val="FF0000"/>
                </a:solidFill>
                <a:cs typeface="+mn-ea"/>
                <a:sym typeface="+mn-lt"/>
              </a:rPr>
              <a:t>浏览器</a:t>
            </a:r>
            <a:r>
              <a:rPr lang="zh-CN" altLang="en-US" sz="1600" dirty="0">
                <a:solidFill>
                  <a:srgbClr val="FF0000"/>
                </a:solidFill>
                <a:cs typeface="+mn-ea"/>
                <a:sym typeface="+mn-lt"/>
              </a:rPr>
              <a:t>：addEventListener(_eventType,_callback,false)</a:t>
            </a:r>
            <a:r>
              <a:rPr lang="en-US" altLang="zh-CN" sz="1600" dirty="0">
                <a:solidFill>
                  <a:srgbClr val="FF0000"/>
                </a:solidFill>
                <a:cs typeface="+mn-ea"/>
                <a:sym typeface="+mn-lt"/>
              </a:rPr>
              <a:t>:</a:t>
            </a:r>
            <a:endParaRPr lang="en-US" altLang="zh-CN" sz="1600" dirty="0">
              <a:solidFill>
                <a:schemeClr val="tx1"/>
              </a:solidFill>
              <a:cs typeface="+mn-ea"/>
              <a:sym typeface="+mn-lt"/>
            </a:endParaRPr>
          </a:p>
          <a:p>
            <a:pPr algn="l" fontAlgn="auto">
              <a:lnSpc>
                <a:spcPct val="100000"/>
              </a:lnSpc>
            </a:pPr>
            <a:r>
              <a:rPr lang="en-US" altLang="zh-CN" sz="1600" dirty="0">
                <a:solidFill>
                  <a:schemeClr val="tx1"/>
                </a:solidFill>
                <a:cs typeface="+mn-ea"/>
                <a:sym typeface="+mn-lt"/>
              </a:rPr>
              <a:t>		I. _eventType:当前事件类型</a:t>
            </a:r>
            <a:endParaRPr lang="en-US" altLang="zh-CN" sz="1600" dirty="0">
              <a:solidFill>
                <a:schemeClr val="tx1"/>
              </a:solidFill>
              <a:cs typeface="+mn-ea"/>
              <a:sym typeface="+mn-lt"/>
            </a:endParaRPr>
          </a:p>
          <a:p>
            <a:pPr algn="l" fontAlgn="auto">
              <a:lnSpc>
                <a:spcPct val="100000"/>
              </a:lnSpc>
            </a:pPr>
            <a:r>
              <a:rPr lang="en-US" altLang="zh-CN" sz="1600" dirty="0">
                <a:solidFill>
                  <a:schemeClr val="tx1"/>
                </a:solidFill>
                <a:cs typeface="+mn-ea"/>
                <a:sym typeface="+mn-lt"/>
              </a:rPr>
              <a:t>		II. _callback:回调函数</a:t>
            </a:r>
            <a:endParaRPr lang="en-US" altLang="zh-CN" sz="1600" dirty="0">
              <a:solidFill>
                <a:schemeClr val="tx1"/>
              </a:solidFill>
              <a:cs typeface="+mn-ea"/>
              <a:sym typeface="+mn-lt"/>
            </a:endParaRPr>
          </a:p>
          <a:p>
            <a:pPr algn="l" fontAlgn="auto">
              <a:lnSpc>
                <a:spcPct val="100000"/>
              </a:lnSpc>
            </a:pPr>
            <a:r>
              <a:rPr lang="en-US" altLang="zh-CN" sz="1600" dirty="0">
                <a:solidFill>
                  <a:schemeClr val="tx1"/>
                </a:solidFill>
                <a:cs typeface="+mn-ea"/>
                <a:sym typeface="+mn-lt"/>
              </a:rPr>
              <a:t>		III. true/false:true-&gt;开启捕获，false-&gt;默认值，冒泡</a:t>
            </a:r>
            <a:endParaRPr lang="en-US" altLang="zh-CN" sz="1600" dirty="0">
              <a:solidFill>
                <a:schemeClr val="tx1"/>
              </a:solidFill>
              <a:cs typeface="+mn-ea"/>
              <a:sym typeface="+mn-lt"/>
            </a:endParaRPr>
          </a:p>
          <a:p>
            <a:pPr algn="l" fontAlgn="auto">
              <a:lnSpc>
                <a:spcPct val="100000"/>
              </a:lnSpc>
            </a:pPr>
            <a:r>
              <a:rPr lang="en-US" altLang="zh-CN" sz="1600" dirty="0">
                <a:cs typeface="+mn-ea"/>
                <a:sym typeface="+mn-lt"/>
              </a:rPr>
              <a:t> </a:t>
            </a:r>
            <a:r>
              <a:rPr lang="en-US" altLang="zh-CN" sz="1600" dirty="0">
                <a:solidFill>
                  <a:srgbClr val="FF0000"/>
                </a:solidFill>
                <a:cs typeface="+mn-ea"/>
                <a:sym typeface="+mn-lt"/>
              </a:rPr>
              <a:t>IE浏览器</a:t>
            </a:r>
            <a:r>
              <a:rPr lang="zh-CN" altLang="en-US" sz="1600" dirty="0">
                <a:solidFill>
                  <a:srgbClr val="FF0000"/>
                </a:solidFill>
                <a:cs typeface="+mn-ea"/>
                <a:sym typeface="+mn-lt"/>
              </a:rPr>
              <a:t>：</a:t>
            </a:r>
            <a:r>
              <a:rPr lang="en-US" altLang="zh-CN" sz="1600" dirty="0">
                <a:solidFill>
                  <a:srgbClr val="FF0000"/>
                </a:solidFill>
                <a:cs typeface="+mn-ea"/>
                <a:sym typeface="+mn-lt"/>
              </a:rPr>
              <a:t>attachEvent(_eventType,_callback,false):	</a:t>
            </a:r>
            <a:r>
              <a:rPr lang="en-US" altLang="zh-CN" sz="1600" dirty="0">
                <a:solidFill>
                  <a:schemeClr val="tx1"/>
                </a:solidFill>
                <a:cs typeface="+mn-ea"/>
                <a:sym typeface="+mn-lt"/>
              </a:rPr>
              <a:t>	</a:t>
            </a:r>
            <a:endParaRPr lang="en-US" altLang="zh-CN" sz="1600" dirty="0">
              <a:solidFill>
                <a:schemeClr val="tx1"/>
              </a:solidFill>
              <a:cs typeface="+mn-ea"/>
              <a:sym typeface="+mn-lt"/>
            </a:endParaRPr>
          </a:p>
          <a:p>
            <a:pPr algn="l" fontAlgn="auto">
              <a:lnSpc>
                <a:spcPct val="100000"/>
              </a:lnSpc>
            </a:pPr>
            <a:r>
              <a:rPr lang="en-US" altLang="zh-CN" sz="1600" dirty="0">
                <a:solidFill>
                  <a:schemeClr val="tx1"/>
                </a:solidFill>
                <a:cs typeface="+mn-ea"/>
                <a:sym typeface="+mn-lt"/>
              </a:rPr>
              <a:t>		</a:t>
            </a:r>
            <a:r>
              <a:rPr lang="en-US" altLang="zh-CN" sz="1600" dirty="0">
                <a:cs typeface="+mn-ea"/>
                <a:sym typeface="+mn-lt"/>
              </a:rPr>
              <a:t>I. _eventType:当前事件类型</a:t>
            </a:r>
            <a:r>
              <a:rPr lang="zh-CN" altLang="en-US" sz="1600" dirty="0">
                <a:cs typeface="+mn-ea"/>
                <a:sym typeface="+mn-lt"/>
              </a:rPr>
              <a:t>，需要</a:t>
            </a:r>
            <a:r>
              <a:rPr lang="en-US" altLang="zh-CN" sz="1600" dirty="0">
                <a:cs typeface="+mn-ea"/>
                <a:sym typeface="+mn-lt"/>
              </a:rPr>
              <a:t>+</a:t>
            </a:r>
            <a:r>
              <a:rPr lang="en-US" altLang="zh-CN" sz="1600" dirty="0">
                <a:solidFill>
                  <a:srgbClr val="FF0000"/>
                </a:solidFill>
                <a:cs typeface="+mn-ea"/>
                <a:sym typeface="+mn-lt"/>
              </a:rPr>
              <a:t>‘on’</a:t>
            </a:r>
            <a:endParaRPr lang="en-US" altLang="zh-CN" sz="1600" dirty="0">
              <a:solidFill>
                <a:schemeClr val="tx1"/>
              </a:solidFill>
              <a:cs typeface="+mn-ea"/>
              <a:sym typeface="+mn-lt"/>
            </a:endParaRPr>
          </a:p>
          <a:p>
            <a:pPr algn="l" fontAlgn="auto">
              <a:lnSpc>
                <a:spcPct val="100000"/>
              </a:lnSpc>
            </a:pPr>
            <a:r>
              <a:rPr lang="en-US" altLang="zh-CN" sz="1600" dirty="0">
                <a:cs typeface="+mn-ea"/>
                <a:sym typeface="+mn-lt"/>
              </a:rPr>
              <a:t>		II. _callback:回调函数</a:t>
            </a:r>
            <a:endParaRPr lang="en-US" altLang="zh-CN" sz="1600" dirty="0">
              <a:solidFill>
                <a:schemeClr val="tx1"/>
              </a:solidFill>
              <a:cs typeface="+mn-ea"/>
              <a:sym typeface="+mn-lt"/>
            </a:endParaRPr>
          </a:p>
          <a:p>
            <a:pPr algn="l" fontAlgn="auto">
              <a:lnSpc>
                <a:spcPct val="100000"/>
              </a:lnSpc>
            </a:pPr>
            <a:r>
              <a:rPr lang="en-US" altLang="zh-CN" sz="1600" dirty="0">
                <a:cs typeface="+mn-ea"/>
                <a:sym typeface="+mn-lt"/>
              </a:rPr>
              <a:t>		III. true/false:true-&gt;开启捕获，false-&gt;默认值，冒泡</a:t>
            </a:r>
            <a:endParaRPr lang="en-US" altLang="zh-CN" sz="1600" dirty="0">
              <a:solidFill>
                <a:schemeClr val="tx1"/>
              </a:solidFill>
              <a:cs typeface="+mn-ea"/>
              <a:sym typeface="+mn-lt"/>
            </a:endParaRPr>
          </a:p>
        </p:txBody>
      </p:sp>
      <p:sp>
        <p:nvSpPr>
          <p:cNvPr id="12" name="文本框 11"/>
          <p:cNvSpPr txBox="1"/>
          <p:nvPr/>
        </p:nvSpPr>
        <p:spPr>
          <a:xfrm>
            <a:off x="2303780" y="2661920"/>
            <a:ext cx="4337685" cy="1076325"/>
          </a:xfrm>
          <a:prstGeom prst="rect">
            <a:avLst/>
          </a:prstGeom>
          <a:noFill/>
        </p:spPr>
        <p:txBody>
          <a:bodyPr wrap="square" rtlCol="0">
            <a:spAutoFit/>
          </a:bodyPr>
          <a:p>
            <a:pPr algn="just" fontAlgn="auto">
              <a:lnSpc>
                <a:spcPct val="100000"/>
              </a:lnSpc>
            </a:pPr>
            <a:r>
              <a:rPr lang="zh-CN" altLang="en-US" sz="1600" dirty="0">
                <a:solidFill>
                  <a:schemeClr val="tx1"/>
                </a:solidFill>
                <a:cs typeface="+mn-ea"/>
                <a:sym typeface="+mn-lt"/>
              </a:rPr>
              <a:t>监听规则：</a:t>
            </a:r>
            <a:endParaRPr lang="zh-CN" altLang="en-US" sz="1600" dirty="0">
              <a:solidFill>
                <a:schemeClr val="tx1"/>
              </a:solidFill>
              <a:cs typeface="+mn-ea"/>
              <a:sym typeface="+mn-lt"/>
            </a:endParaRPr>
          </a:p>
          <a:p>
            <a:pPr algn="just" fontAlgn="auto">
              <a:lnSpc>
                <a:spcPct val="100000"/>
              </a:lnSpc>
            </a:pPr>
            <a:r>
              <a:rPr lang="en-US" altLang="zh-CN" sz="1600" dirty="0">
                <a:solidFill>
                  <a:schemeClr val="tx1"/>
                </a:solidFill>
                <a:cs typeface="+mn-ea"/>
                <a:sym typeface="+mn-lt"/>
              </a:rPr>
              <a:t>	</a:t>
            </a:r>
            <a:r>
              <a:rPr sz="1600" dirty="0">
                <a:solidFill>
                  <a:schemeClr val="tx1"/>
                </a:solidFill>
                <a:cs typeface="+mn-ea"/>
                <a:sym typeface="+mn-lt"/>
              </a:rPr>
              <a:t>1. 事件捕获（主要由网景公司提出）</a:t>
            </a:r>
            <a:endParaRPr sz="1600" dirty="0">
              <a:solidFill>
                <a:schemeClr val="tx1"/>
              </a:solidFill>
              <a:cs typeface="+mn-ea"/>
              <a:sym typeface="+mn-lt"/>
            </a:endParaRPr>
          </a:p>
          <a:p>
            <a:pPr algn="just" fontAlgn="auto">
              <a:lnSpc>
                <a:spcPct val="100000"/>
              </a:lnSpc>
            </a:pPr>
            <a:r>
              <a:rPr lang="en-US" sz="1600" dirty="0">
                <a:solidFill>
                  <a:schemeClr val="tx1"/>
                </a:solidFill>
                <a:cs typeface="+mn-ea"/>
                <a:sym typeface="+mn-lt"/>
              </a:rPr>
              <a:t>	</a:t>
            </a:r>
            <a:r>
              <a:rPr sz="1600" dirty="0">
                <a:solidFill>
                  <a:schemeClr val="tx1"/>
                </a:solidFill>
                <a:cs typeface="+mn-ea"/>
                <a:sym typeface="+mn-lt"/>
              </a:rPr>
              <a:t>2. 事件源（归属于冒泡阶段）</a:t>
            </a:r>
            <a:endParaRPr sz="1600" dirty="0">
              <a:solidFill>
                <a:schemeClr val="tx1"/>
              </a:solidFill>
              <a:cs typeface="+mn-ea"/>
              <a:sym typeface="+mn-lt"/>
            </a:endParaRPr>
          </a:p>
          <a:p>
            <a:pPr algn="just" fontAlgn="auto">
              <a:lnSpc>
                <a:spcPct val="100000"/>
              </a:lnSpc>
            </a:pPr>
            <a:r>
              <a:rPr lang="en-US" sz="1600" dirty="0">
                <a:solidFill>
                  <a:schemeClr val="tx1"/>
                </a:solidFill>
                <a:cs typeface="+mn-ea"/>
                <a:sym typeface="+mn-lt"/>
              </a:rPr>
              <a:t>	</a:t>
            </a:r>
            <a:r>
              <a:rPr sz="1600" dirty="0">
                <a:solidFill>
                  <a:schemeClr val="tx1"/>
                </a:solidFill>
                <a:cs typeface="+mn-ea"/>
                <a:sym typeface="+mn-lt"/>
              </a:rPr>
              <a:t>3. 事件冒泡（微软提出）</a:t>
            </a:r>
            <a:endParaRPr sz="1600" dirty="0">
              <a:solidFill>
                <a:schemeClr val="tx1"/>
              </a:solidFill>
              <a:cs typeface="+mn-ea"/>
              <a:sym typeface="+mn-lt"/>
            </a:endParaRPr>
          </a:p>
        </p:txBody>
      </p:sp>
      <p:sp>
        <p:nvSpPr>
          <p:cNvPr id="13" name="文本框 12"/>
          <p:cNvSpPr txBox="1"/>
          <p:nvPr/>
        </p:nvSpPr>
        <p:spPr>
          <a:xfrm>
            <a:off x="6865620" y="3028950"/>
            <a:ext cx="5326380" cy="1322070"/>
          </a:xfrm>
          <a:prstGeom prst="rect">
            <a:avLst/>
          </a:prstGeom>
          <a:noFill/>
        </p:spPr>
        <p:txBody>
          <a:bodyPr wrap="square" rtlCol="0">
            <a:spAutoFit/>
          </a:bodyPr>
          <a:p>
            <a:pPr algn="just" fontAlgn="auto">
              <a:lnSpc>
                <a:spcPct val="100000"/>
              </a:lnSpc>
            </a:pPr>
            <a:r>
              <a:rPr lang="zh-CN" altLang="en-US" sz="1600" dirty="0">
                <a:solidFill>
                  <a:schemeClr val="tx1"/>
                </a:solidFill>
                <a:cs typeface="+mn-ea"/>
                <a:sym typeface="+mn-lt"/>
              </a:rPr>
              <a:t>移除监听：</a:t>
            </a:r>
            <a:endParaRPr lang="zh-CN" altLang="en-US" sz="1600" dirty="0">
              <a:solidFill>
                <a:schemeClr val="tx1"/>
              </a:solidFill>
              <a:cs typeface="+mn-ea"/>
              <a:sym typeface="+mn-lt"/>
            </a:endParaRPr>
          </a:p>
          <a:p>
            <a:pPr algn="just" fontAlgn="auto">
              <a:lnSpc>
                <a:spcPct val="100000"/>
              </a:lnSpc>
            </a:pPr>
            <a:r>
              <a:rPr lang="zh-CN" altLang="en-US" sz="1600" dirty="0">
                <a:cs typeface="+mn-ea"/>
                <a:sym typeface="+mn-lt"/>
              </a:rPr>
              <a:t> 标准</a:t>
            </a:r>
            <a:r>
              <a:rPr lang="en-US" altLang="zh-CN" sz="1600" dirty="0">
                <a:cs typeface="+mn-ea"/>
                <a:sym typeface="+mn-lt"/>
              </a:rPr>
              <a:t>浏览器</a:t>
            </a:r>
            <a:r>
              <a:rPr lang="zh-CN" altLang="en-US" sz="1600" dirty="0">
                <a:cs typeface="+mn-ea"/>
                <a:sym typeface="+mn-lt"/>
              </a:rPr>
              <a:t>：</a:t>
            </a:r>
            <a:endParaRPr lang="zh-CN" altLang="en-US" sz="1600" dirty="0">
              <a:cs typeface="+mn-ea"/>
              <a:sym typeface="+mn-lt"/>
            </a:endParaRPr>
          </a:p>
          <a:p>
            <a:pPr algn="just" fontAlgn="auto">
              <a:lnSpc>
                <a:spcPct val="100000"/>
              </a:lnSpc>
            </a:pPr>
            <a:r>
              <a:rPr lang="en-US" altLang="zh-CN" sz="1600" dirty="0">
                <a:cs typeface="+mn-ea"/>
                <a:sym typeface="+mn-lt"/>
              </a:rPr>
              <a:t>	</a:t>
            </a:r>
            <a:r>
              <a:rPr lang="en-US" altLang="zh-CN" sz="1600" dirty="0">
                <a:solidFill>
                  <a:srgbClr val="FF0000"/>
                </a:solidFill>
                <a:cs typeface="+mn-ea"/>
                <a:sym typeface="+mn-lt"/>
              </a:rPr>
              <a:t>removeEventListener(_eventType,_callback)</a:t>
            </a:r>
            <a:endParaRPr lang="en-US" altLang="zh-CN" sz="1600" dirty="0">
              <a:cs typeface="+mn-ea"/>
              <a:sym typeface="+mn-lt"/>
            </a:endParaRPr>
          </a:p>
          <a:p>
            <a:pPr algn="just" fontAlgn="auto">
              <a:lnSpc>
                <a:spcPct val="100000"/>
              </a:lnSpc>
            </a:pPr>
            <a:r>
              <a:rPr lang="en-US" sz="1600" dirty="0">
                <a:solidFill>
                  <a:schemeClr val="tx1"/>
                </a:solidFill>
                <a:cs typeface="+mn-ea"/>
                <a:sym typeface="+mn-lt"/>
              </a:rPr>
              <a:t> IE</a:t>
            </a:r>
            <a:r>
              <a:rPr lang="zh-CN" altLang="en-US" sz="1600" dirty="0">
                <a:solidFill>
                  <a:schemeClr val="tx1"/>
                </a:solidFill>
                <a:cs typeface="+mn-ea"/>
                <a:sym typeface="+mn-lt"/>
              </a:rPr>
              <a:t>浏览器：</a:t>
            </a:r>
            <a:endParaRPr lang="zh-CN" altLang="en-US" sz="1600" dirty="0">
              <a:solidFill>
                <a:schemeClr val="tx1"/>
              </a:solidFill>
              <a:cs typeface="+mn-ea"/>
              <a:sym typeface="+mn-lt"/>
            </a:endParaRPr>
          </a:p>
          <a:p>
            <a:pPr algn="just" fontAlgn="auto">
              <a:lnSpc>
                <a:spcPct val="100000"/>
              </a:lnSpc>
            </a:pPr>
            <a:r>
              <a:rPr lang="en-US" altLang="zh-CN" sz="1600" dirty="0">
                <a:solidFill>
                  <a:schemeClr val="tx1"/>
                </a:solidFill>
                <a:cs typeface="+mn-ea"/>
                <a:sym typeface="+mn-lt"/>
              </a:rPr>
              <a:t>	detachEvent("on"+_eventType,_callback)</a:t>
            </a:r>
            <a:endParaRPr lang="en-US" altLang="zh-CN" sz="1600" dirty="0">
              <a:solidFill>
                <a:schemeClr val="tx1"/>
              </a:solidFill>
              <a:cs typeface="+mn-ea"/>
              <a:sym typeface="+mn-lt"/>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1"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up)">
                                      <p:cBhvr>
                                        <p:cTn id="8" dur="500"/>
                                        <p:tgtEl>
                                          <p:spTgt spid="3"/>
                                        </p:tgtEl>
                                      </p:cBhvr>
                                    </p:animEffect>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childTnLst>
                          </p:cTn>
                        </p:par>
                        <p:par>
                          <p:cTn id="15" fill="hold">
                            <p:stCondLst>
                              <p:cond delay="1000"/>
                            </p:stCondLst>
                            <p:childTnLst>
                              <p:par>
                                <p:cTn id="16" presetID="14" presetClass="entr" presetSubtype="5" fill="hold" grpId="1" nodeType="after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randombar(vertical)">
                                      <p:cBhvr>
                                        <p:cTn id="18" dur="1000"/>
                                        <p:tgtEl>
                                          <p:spTgt spid="22"/>
                                        </p:tgtEl>
                                      </p:cBhvr>
                                    </p:animEffect>
                                  </p:childTnLst>
                                </p:cTn>
                              </p:par>
                            </p:childTnLst>
                          </p:cTn>
                        </p:par>
                        <p:par>
                          <p:cTn id="19" fill="hold">
                            <p:stCondLst>
                              <p:cond delay="2000"/>
                            </p:stCondLst>
                            <p:childTnLst>
                              <p:par>
                                <p:cTn id="20" presetID="14" presetClass="entr" presetSubtype="5" fill="hold" grpId="1"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randombar(vertical)">
                                      <p:cBhvr>
                                        <p:cTn id="22" dur="1000"/>
                                        <p:tgtEl>
                                          <p:spTgt spid="8"/>
                                        </p:tgtEl>
                                      </p:cBhvr>
                                    </p:animEffect>
                                  </p:childTnLst>
                                </p:cTn>
                              </p:par>
                            </p:childTnLst>
                          </p:cTn>
                        </p:par>
                        <p:par>
                          <p:cTn id="23" fill="hold">
                            <p:stCondLst>
                              <p:cond delay="3000"/>
                            </p:stCondLst>
                            <p:childTnLst>
                              <p:par>
                                <p:cTn id="24" presetID="12" presetClass="entr" presetSubtype="4" fill="hold" grpId="1" nodeType="afterEffect">
                                  <p:stCondLst>
                                    <p:cond delay="0"/>
                                  </p:stCondLst>
                                  <p:childTnLst>
                                    <p:set>
                                      <p:cBhvr>
                                        <p:cTn id="25" dur="1" fill="hold">
                                          <p:stCondLst>
                                            <p:cond delay="0"/>
                                          </p:stCondLst>
                                        </p:cTn>
                                        <p:tgtEl>
                                          <p:spTgt spid="11"/>
                                        </p:tgtEl>
                                        <p:attrNameLst>
                                          <p:attrName>style.visibility</p:attrName>
                                        </p:attrNameLst>
                                      </p:cBhvr>
                                      <p:to>
                                        <p:strVal val="visible"/>
                                      </p:to>
                                    </p:set>
                                    <p:anim calcmode="lin" valueType="num">
                                      <p:cBhvr additive="base">
                                        <p:cTn id="26" dur="500"/>
                                        <p:tgtEl>
                                          <p:spTgt spid="11"/>
                                        </p:tgtEl>
                                        <p:attrNameLst>
                                          <p:attrName>ppt_y</p:attrName>
                                        </p:attrNameLst>
                                      </p:cBhvr>
                                      <p:tavLst>
                                        <p:tav tm="0">
                                          <p:val>
                                            <p:strVal val="#ppt_y+#ppt_h*1.125000"/>
                                          </p:val>
                                        </p:tav>
                                        <p:tav tm="100000">
                                          <p:val>
                                            <p:strVal val="#ppt_y"/>
                                          </p:val>
                                        </p:tav>
                                      </p:tavLst>
                                    </p:anim>
                                    <p:animEffect transition="in" filter="wipe(up)">
                                      <p:cBhvr>
                                        <p:cTn id="27" dur="500"/>
                                        <p:tgtEl>
                                          <p:spTgt spid="11"/>
                                        </p:tgtEl>
                                      </p:cBhvr>
                                    </p:animEffect>
                                  </p:childTnLst>
                                </p:cTn>
                              </p:par>
                            </p:childTnLst>
                          </p:cTn>
                        </p:par>
                        <p:par>
                          <p:cTn id="28" fill="hold">
                            <p:stCondLst>
                              <p:cond delay="3500"/>
                            </p:stCondLst>
                            <p:childTnLst>
                              <p:par>
                                <p:cTn id="29" presetID="12" presetClass="entr" presetSubtype="4" fill="hold" grpId="1" nodeType="after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additive="base">
                                        <p:cTn id="31" dur="500"/>
                                        <p:tgtEl>
                                          <p:spTgt spid="12"/>
                                        </p:tgtEl>
                                        <p:attrNameLst>
                                          <p:attrName>ppt_y</p:attrName>
                                        </p:attrNameLst>
                                      </p:cBhvr>
                                      <p:tavLst>
                                        <p:tav tm="0">
                                          <p:val>
                                            <p:strVal val="#ppt_y+#ppt_h*1.125000"/>
                                          </p:val>
                                        </p:tav>
                                        <p:tav tm="100000">
                                          <p:val>
                                            <p:strVal val="#ppt_y"/>
                                          </p:val>
                                        </p:tav>
                                      </p:tavLst>
                                    </p:anim>
                                    <p:animEffect transition="in" filter="wipe(up)">
                                      <p:cBhvr>
                                        <p:cTn id="32" dur="500"/>
                                        <p:tgtEl>
                                          <p:spTgt spid="12"/>
                                        </p:tgtEl>
                                      </p:cBhvr>
                                    </p:animEffect>
                                  </p:childTnLst>
                                </p:cTn>
                              </p:par>
                            </p:childTnLst>
                          </p:cTn>
                        </p:par>
                        <p:par>
                          <p:cTn id="33" fill="hold">
                            <p:stCondLst>
                              <p:cond delay="4000"/>
                            </p:stCondLst>
                            <p:childTnLst>
                              <p:par>
                                <p:cTn id="34" presetID="12" presetClass="entr" presetSubtype="4" fill="hold" grpId="1" nodeType="afterEffect">
                                  <p:stCondLst>
                                    <p:cond delay="0"/>
                                  </p:stCondLst>
                                  <p:childTnLst>
                                    <p:set>
                                      <p:cBhvr>
                                        <p:cTn id="35" dur="1" fill="hold">
                                          <p:stCondLst>
                                            <p:cond delay="0"/>
                                          </p:stCondLst>
                                        </p:cTn>
                                        <p:tgtEl>
                                          <p:spTgt spid="13"/>
                                        </p:tgtEl>
                                        <p:attrNameLst>
                                          <p:attrName>style.visibility</p:attrName>
                                        </p:attrNameLst>
                                      </p:cBhvr>
                                      <p:to>
                                        <p:strVal val="visible"/>
                                      </p:to>
                                    </p:set>
                                    <p:anim calcmode="lin" valueType="num">
                                      <p:cBhvr additive="base">
                                        <p:cTn id="36" dur="500"/>
                                        <p:tgtEl>
                                          <p:spTgt spid="13"/>
                                        </p:tgtEl>
                                        <p:attrNameLst>
                                          <p:attrName>ppt_y</p:attrName>
                                        </p:attrNameLst>
                                      </p:cBhvr>
                                      <p:tavLst>
                                        <p:tav tm="0">
                                          <p:val>
                                            <p:strVal val="#ppt_y+#ppt_h*1.125000"/>
                                          </p:val>
                                        </p:tav>
                                        <p:tav tm="100000">
                                          <p:val>
                                            <p:strVal val="#ppt_y"/>
                                          </p:val>
                                        </p:tav>
                                      </p:tavLst>
                                    </p:anim>
                                    <p:animEffect transition="in" filter="wipe(up)">
                                      <p:cBhvr>
                                        <p:cTn id="3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7" grpId="0"/>
      <p:bldP spid="22" grpId="0"/>
      <p:bldP spid="22" grpId="1"/>
      <p:bldP spid="8" grpId="0"/>
      <p:bldP spid="8" grpId="1"/>
      <p:bldP spid="11" grpId="0"/>
      <p:bldP spid="11" grpId="1"/>
      <p:bldP spid="12" grpId="0"/>
      <p:bldP spid="12" grpId="1"/>
      <p:bldP spid="13" grpId="0"/>
      <p:bldP spid="13" grpId="1"/>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3" name="文本框 2"/>
          <p:cNvSpPr txBox="1"/>
          <p:nvPr/>
        </p:nvSpPr>
        <p:spPr>
          <a:xfrm>
            <a:off x="0" y="723900"/>
            <a:ext cx="282448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00000"/>
              </a:lnSpc>
            </a:pPr>
            <a:r>
              <a:rPr lang="en-US" altLang="zh-CN" sz="2400">
                <a:solidFill>
                  <a:schemeClr val="tx1"/>
                </a:solidFill>
                <a:cs typeface="+mn-ea"/>
                <a:sym typeface="+mn-lt"/>
              </a:rPr>
              <a:t>3. </a:t>
            </a:r>
            <a:r>
              <a:rPr lang="zh-CN" altLang="en-US" sz="2400">
                <a:solidFill>
                  <a:schemeClr val="tx1"/>
                </a:solidFill>
                <a:cs typeface="+mn-ea"/>
                <a:sym typeface="+mn-lt"/>
              </a:rPr>
              <a:t>数据</a:t>
            </a:r>
            <a:r>
              <a:rPr lang="zh-CN" sz="2400">
                <a:solidFill>
                  <a:schemeClr val="tx1"/>
                </a:solidFill>
                <a:cs typeface="+mn-ea"/>
                <a:sym typeface="+mn-lt"/>
              </a:rPr>
              <a:t>分页</a:t>
            </a:r>
            <a:endParaRPr lang="zh-CN" sz="2400" dirty="0">
              <a:solidFill>
                <a:schemeClr val="tx1"/>
              </a:solidFill>
              <a:cs typeface="+mn-ea"/>
              <a:sym typeface="+mn-lt"/>
            </a:endParaRPr>
          </a:p>
        </p:txBody>
      </p:sp>
      <p:sp>
        <p:nvSpPr>
          <p:cNvPr id="5" name="文本框 4"/>
          <p:cNvSpPr txBox="1"/>
          <p:nvPr/>
        </p:nvSpPr>
        <p:spPr>
          <a:xfrm>
            <a:off x="0" y="0"/>
            <a:ext cx="6785610" cy="583565"/>
          </a:xfrm>
          <a:prstGeom prst="rect">
            <a:avLst/>
          </a:prstGeom>
          <a:noFill/>
        </p:spPr>
        <p:txBody>
          <a:bodyPr wrap="square" rtlCol="0">
            <a:spAutoFit/>
          </a:bodyPr>
          <a:p>
            <a:pPr algn="just" fontAlgn="auto"/>
            <a:r>
              <a:rPr lang="en-US" altLang="zh-CN" sz="3200">
                <a:solidFill>
                  <a:schemeClr val="tx1"/>
                </a:solidFill>
                <a:cs typeface="+mn-ea"/>
                <a:sym typeface="+mn-lt"/>
              </a:rPr>
              <a:t>11.09==&gt;</a:t>
            </a:r>
            <a:r>
              <a:rPr lang="zh-CN" altLang="en-US" sz="3200">
                <a:solidFill>
                  <a:schemeClr val="tx1"/>
                </a:solidFill>
                <a:cs typeface="+mn-ea"/>
                <a:sym typeface="+mn-lt"/>
              </a:rPr>
              <a:t>浏览器</a:t>
            </a:r>
            <a:r>
              <a:rPr lang="en-US" altLang="zh-CN" sz="3200">
                <a:solidFill>
                  <a:schemeClr val="tx1"/>
                </a:solidFill>
                <a:cs typeface="+mn-ea"/>
                <a:sym typeface="+mn-lt"/>
              </a:rPr>
              <a:t>/</a:t>
            </a:r>
            <a:r>
              <a:rPr lang="zh-CN" altLang="en-US" sz="3200">
                <a:solidFill>
                  <a:schemeClr val="tx1"/>
                </a:solidFill>
                <a:cs typeface="+mn-ea"/>
                <a:sym typeface="+mn-lt"/>
              </a:rPr>
              <a:t>事件监听</a:t>
            </a:r>
            <a:r>
              <a:rPr lang="en-US" altLang="zh-CN" sz="3200">
                <a:solidFill>
                  <a:schemeClr val="tx1"/>
                </a:solidFill>
                <a:cs typeface="+mn-ea"/>
                <a:sym typeface="+mn-lt"/>
              </a:rPr>
              <a:t>/</a:t>
            </a:r>
            <a:r>
              <a:rPr lang="zh-CN" altLang="en-US" sz="3200">
                <a:solidFill>
                  <a:schemeClr val="tx1"/>
                </a:solidFill>
                <a:cs typeface="+mn-ea"/>
                <a:sym typeface="+mn-lt"/>
              </a:rPr>
              <a:t>数据分页</a:t>
            </a:r>
            <a:endParaRPr lang="zh-CN" altLang="en-US" sz="3200">
              <a:solidFill>
                <a:schemeClr val="tx1"/>
              </a:solidFill>
              <a:cs typeface="+mn-ea"/>
              <a:sym typeface="+mn-lt"/>
            </a:endParaRPr>
          </a:p>
        </p:txBody>
      </p:sp>
      <p:pic>
        <p:nvPicPr>
          <p:cNvPr id="11" name="图片 10"/>
          <p:cNvPicPr>
            <a:picLocks noChangeAspect="1"/>
          </p:cNvPicPr>
          <p:nvPr/>
        </p:nvPicPr>
        <p:blipFill>
          <a:blip r:embed="rId2"/>
          <a:stretch>
            <a:fillRect/>
          </a:stretch>
        </p:blipFill>
        <p:spPr>
          <a:xfrm>
            <a:off x="1870710" y="1184275"/>
            <a:ext cx="9357995" cy="5534660"/>
          </a:xfrm>
          <a:prstGeom prst="rect">
            <a:avLst/>
          </a:prstGeom>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grpId="1"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vertical)">
                                      <p:cBhvr>
                                        <p:cTn id="7" dur="1000"/>
                                        <p:tgtEl>
                                          <p:spTgt spid="3"/>
                                        </p:tgtEl>
                                      </p:cBhvr>
                                    </p:animEffect>
                                  </p:childTnLst>
                                </p:cTn>
                              </p:par>
                            </p:childTnLst>
                          </p:cTn>
                        </p:par>
                        <p:par>
                          <p:cTn id="8" fill="hold">
                            <p:stCondLst>
                              <p:cond delay="1000"/>
                            </p:stCondLst>
                            <p:childTnLst>
                              <p:par>
                                <p:cTn id="9" presetID="53" presetClass="entr" presetSubtype="16"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1842770" y="880745"/>
            <a:ext cx="10018395" cy="1814830"/>
          </a:xfrm>
          <a:prstGeom prst="rect">
            <a:avLst/>
          </a:prstGeom>
          <a:noFill/>
        </p:spPr>
        <p:txBody>
          <a:bodyPr wrap="square" rtlCol="0">
            <a:spAutoFit/>
          </a:bodyPr>
          <a:lstStyle/>
          <a:p>
            <a:pPr algn="just" fontAlgn="auto">
              <a:lnSpc>
                <a:spcPct val="100000"/>
              </a:lnSpc>
            </a:pPr>
            <a:r>
              <a:rPr lang="zh-CN" sz="1600">
                <a:cs typeface="+mn-ea"/>
                <a:sym typeface="+mn-lt"/>
              </a:rPr>
              <a:t>① 闭包</a:t>
            </a:r>
            <a:r>
              <a:rPr lang="zh-CN" altLang="en-US" sz="1600">
                <a:cs typeface="+mn-ea"/>
                <a:sym typeface="+mn-lt"/>
              </a:rPr>
              <a:t>：</a:t>
            </a:r>
            <a:r>
              <a:rPr sz="1600">
                <a:solidFill>
                  <a:srgbClr val="FF0000"/>
                </a:solidFill>
                <a:cs typeface="+mn-ea"/>
                <a:sym typeface="+mn-lt"/>
              </a:rPr>
              <a:t>函数的嵌套</a:t>
            </a:r>
            <a:r>
              <a:rPr sz="1600">
                <a:cs typeface="+mn-ea"/>
                <a:sym typeface="+mn-lt"/>
              </a:rPr>
              <a:t>，内部函数可以访问外部函数内的变量，而外部不能访问内部，</a:t>
            </a:r>
            <a:r>
              <a:rPr lang="zh-CN" sz="1600">
                <a:solidFill>
                  <a:srgbClr val="FF0000"/>
                </a:solidFill>
                <a:cs typeface="+mn-ea"/>
                <a:sym typeface="+mn-lt"/>
              </a:rPr>
              <a:t>具有</a:t>
            </a:r>
            <a:r>
              <a:rPr sz="1600">
                <a:solidFill>
                  <a:srgbClr val="FF0000"/>
                </a:solidFill>
                <a:cs typeface="+mn-ea"/>
                <a:sym typeface="+mn-lt"/>
              </a:rPr>
              <a:t>独立作用域空间</a:t>
            </a:r>
            <a:endParaRPr sz="1600">
              <a:cs typeface="+mn-ea"/>
              <a:sym typeface="+mn-lt"/>
            </a:endParaRPr>
          </a:p>
          <a:p>
            <a:pPr algn="just" fontAlgn="auto">
              <a:lnSpc>
                <a:spcPct val="100000"/>
              </a:lnSpc>
            </a:pPr>
            <a:r>
              <a:rPr lang="zh-CN" altLang="en-US" sz="1600" dirty="0">
                <a:solidFill>
                  <a:schemeClr val="tx1"/>
                </a:solidFill>
                <a:cs typeface="+mn-ea"/>
                <a:sym typeface="+mn-lt"/>
              </a:rPr>
              <a:t>② </a:t>
            </a:r>
            <a:r>
              <a:rPr lang="zh-CN" sz="1600" dirty="0">
                <a:solidFill>
                  <a:schemeClr val="tx1"/>
                </a:solidFill>
                <a:cs typeface="+mn-ea"/>
                <a:sym typeface="+mn-lt"/>
              </a:rPr>
              <a:t>范围</a:t>
            </a:r>
            <a:r>
              <a:rPr lang="zh-CN" altLang="en-US" sz="1600" dirty="0">
                <a:solidFill>
                  <a:schemeClr val="tx1"/>
                </a:solidFill>
                <a:cs typeface="+mn-ea"/>
                <a:sym typeface="+mn-lt"/>
              </a:rPr>
              <a:t>：</a:t>
            </a:r>
            <a:r>
              <a:rPr sz="1600" dirty="0">
                <a:solidFill>
                  <a:schemeClr val="tx1"/>
                </a:solidFill>
                <a:cs typeface="+mn-ea"/>
                <a:sym typeface="+mn-lt"/>
              </a:rPr>
              <a:t>自执行函数，匿名函数，函数嵌套</a:t>
            </a:r>
            <a:endParaRPr sz="1600" dirty="0">
              <a:solidFill>
                <a:schemeClr val="tx1"/>
              </a:solidFill>
              <a:cs typeface="+mn-ea"/>
              <a:sym typeface="+mn-lt"/>
            </a:endParaRPr>
          </a:p>
          <a:p>
            <a:pPr algn="just" fontAlgn="auto">
              <a:lnSpc>
                <a:spcPct val="100000"/>
              </a:lnSpc>
            </a:pPr>
            <a:r>
              <a:rPr lang="zh-CN" sz="1600" dirty="0">
                <a:solidFill>
                  <a:schemeClr val="tx1"/>
                </a:solidFill>
                <a:cs typeface="+mn-ea"/>
                <a:sym typeface="+mn-lt"/>
              </a:rPr>
              <a:t>③ 作用：</a:t>
            </a:r>
            <a:endParaRPr lang="zh-CN" sz="1600" dirty="0">
              <a:solidFill>
                <a:schemeClr val="tx1"/>
              </a:solidFill>
              <a:cs typeface="+mn-ea"/>
              <a:sym typeface="+mn-lt"/>
            </a:endParaRPr>
          </a:p>
          <a:p>
            <a:pPr algn="just" fontAlgn="auto">
              <a:lnSpc>
                <a:spcPct val="100000"/>
              </a:lnSpc>
            </a:pPr>
            <a:r>
              <a:rPr lang="en-US" altLang="zh-CN" sz="1600" dirty="0">
                <a:solidFill>
                  <a:schemeClr val="tx1"/>
                </a:solidFill>
                <a:cs typeface="+mn-ea"/>
                <a:sym typeface="+mn-lt"/>
              </a:rPr>
              <a:t>	</a:t>
            </a:r>
            <a:r>
              <a:rPr lang="zh-CN" sz="1600" dirty="0">
                <a:solidFill>
                  <a:schemeClr val="tx1"/>
                </a:solidFill>
                <a:cs typeface="+mn-ea"/>
                <a:sym typeface="+mn-lt"/>
              </a:rPr>
              <a:t>1. 保存变量的值</a:t>
            </a:r>
            <a:endParaRPr lang="zh-CN" sz="1600" dirty="0">
              <a:solidFill>
                <a:schemeClr val="tx1"/>
              </a:solidFill>
              <a:cs typeface="+mn-ea"/>
              <a:sym typeface="+mn-lt"/>
            </a:endParaRPr>
          </a:p>
          <a:p>
            <a:pPr algn="just" fontAlgn="auto">
              <a:lnSpc>
                <a:spcPct val="100000"/>
              </a:lnSpc>
            </a:pPr>
            <a:r>
              <a:rPr lang="en-US" altLang="zh-CN" sz="1600" dirty="0">
                <a:solidFill>
                  <a:schemeClr val="tx1"/>
                </a:solidFill>
                <a:cs typeface="+mn-ea"/>
                <a:sym typeface="+mn-lt"/>
              </a:rPr>
              <a:t>	</a:t>
            </a:r>
            <a:r>
              <a:rPr lang="zh-CN" sz="1600" dirty="0">
                <a:solidFill>
                  <a:schemeClr val="tx1"/>
                </a:solidFill>
                <a:cs typeface="+mn-ea"/>
                <a:sym typeface="+mn-lt"/>
              </a:rPr>
              <a:t>2. 把变量私有化，拒绝外部访问，</a:t>
            </a:r>
            <a:r>
              <a:rPr lang="zh-CN" sz="1600" dirty="0">
                <a:solidFill>
                  <a:srgbClr val="FF0000"/>
                </a:solidFill>
                <a:cs typeface="+mn-ea"/>
                <a:sym typeface="+mn-lt"/>
              </a:rPr>
              <a:t>避免全局环境污染</a:t>
            </a:r>
            <a:endParaRPr lang="zh-CN" sz="1600" dirty="0">
              <a:solidFill>
                <a:srgbClr val="FF0000"/>
              </a:solidFill>
              <a:cs typeface="+mn-ea"/>
              <a:sym typeface="+mn-lt"/>
            </a:endParaRPr>
          </a:p>
          <a:p>
            <a:pPr algn="just" fontAlgn="auto">
              <a:lnSpc>
                <a:spcPct val="100000"/>
              </a:lnSpc>
            </a:pPr>
            <a:r>
              <a:rPr lang="zh-CN" sz="1600" dirty="0">
                <a:solidFill>
                  <a:schemeClr val="tx1"/>
                </a:solidFill>
                <a:cs typeface="+mn-ea"/>
                <a:sym typeface="+mn-lt"/>
              </a:rPr>
              <a:t>④ 缺点：</a:t>
            </a:r>
            <a:r>
              <a:rPr lang="en-US" altLang="zh-CN" sz="1600" dirty="0">
                <a:solidFill>
                  <a:schemeClr val="tx1"/>
                </a:solidFill>
                <a:cs typeface="+mn-ea"/>
                <a:sym typeface="+mn-lt"/>
              </a:rPr>
              <a:t>1. </a:t>
            </a:r>
            <a:r>
              <a:rPr lang="zh-CN" sz="1600" dirty="0">
                <a:solidFill>
                  <a:schemeClr val="tx1"/>
                </a:solidFill>
                <a:cs typeface="+mn-ea"/>
                <a:sym typeface="+mn-lt"/>
              </a:rPr>
              <a:t>变量不能被GO回收，</a:t>
            </a:r>
            <a:endParaRPr lang="zh-CN" sz="1600" dirty="0">
              <a:solidFill>
                <a:schemeClr val="tx1"/>
              </a:solidFill>
              <a:cs typeface="+mn-ea"/>
              <a:sym typeface="+mn-lt"/>
            </a:endParaRPr>
          </a:p>
          <a:p>
            <a:pPr algn="just" fontAlgn="auto">
              <a:lnSpc>
                <a:spcPct val="100000"/>
              </a:lnSpc>
            </a:pPr>
            <a:r>
              <a:rPr lang="en-US" altLang="zh-CN" sz="1600" dirty="0">
                <a:solidFill>
                  <a:schemeClr val="tx1"/>
                </a:solidFill>
                <a:cs typeface="+mn-ea"/>
                <a:sym typeface="+mn-lt"/>
              </a:rPr>
              <a:t>	2. </a:t>
            </a:r>
            <a:r>
              <a:rPr lang="zh-CN" sz="1600" dirty="0">
                <a:solidFill>
                  <a:schemeClr val="tx1"/>
                </a:solidFill>
                <a:cs typeface="+mn-ea"/>
                <a:sym typeface="+mn-lt"/>
              </a:rPr>
              <a:t>容易造成内存占用过多，</a:t>
            </a:r>
            <a:r>
              <a:rPr lang="zh-CN" sz="1600" dirty="0">
                <a:solidFill>
                  <a:srgbClr val="FF0000"/>
                </a:solidFill>
                <a:cs typeface="+mn-ea"/>
                <a:sym typeface="+mn-lt"/>
              </a:rPr>
              <a:t>堆栈溢出</a:t>
            </a:r>
            <a:endParaRPr lang="zh-CN" sz="1600" dirty="0">
              <a:solidFill>
                <a:srgbClr val="FF0000"/>
              </a:solidFill>
              <a:cs typeface="+mn-ea"/>
              <a:sym typeface="+mn-lt"/>
            </a:endParaRPr>
          </a:p>
        </p:txBody>
      </p:sp>
      <p:sp>
        <p:nvSpPr>
          <p:cNvPr id="7" name="文本框 6"/>
          <p:cNvSpPr txBox="1"/>
          <p:nvPr/>
        </p:nvSpPr>
        <p:spPr>
          <a:xfrm>
            <a:off x="0" y="0"/>
            <a:ext cx="6785610" cy="583565"/>
          </a:xfrm>
          <a:prstGeom prst="rect">
            <a:avLst/>
          </a:prstGeom>
          <a:noFill/>
        </p:spPr>
        <p:txBody>
          <a:bodyPr wrap="square" rtlCol="0">
            <a:spAutoFit/>
          </a:bodyPr>
          <a:p>
            <a:pPr algn="just" fontAlgn="auto"/>
            <a:r>
              <a:rPr lang="en-US" altLang="zh-CN" sz="3200">
                <a:solidFill>
                  <a:schemeClr val="tx1"/>
                </a:solidFill>
                <a:cs typeface="+mn-ea"/>
                <a:sym typeface="+mn-lt"/>
              </a:rPr>
              <a:t>11.10==&gt;</a:t>
            </a:r>
            <a:r>
              <a:rPr lang="zh-CN" altLang="en-US" sz="3200">
                <a:solidFill>
                  <a:schemeClr val="tx1"/>
                </a:solidFill>
                <a:cs typeface="+mn-ea"/>
                <a:sym typeface="+mn-lt"/>
              </a:rPr>
              <a:t>闭包</a:t>
            </a:r>
            <a:r>
              <a:rPr lang="en-US" altLang="zh-CN" sz="3200">
                <a:solidFill>
                  <a:schemeClr val="tx1"/>
                </a:solidFill>
                <a:cs typeface="+mn-ea"/>
                <a:sym typeface="+mn-lt"/>
              </a:rPr>
              <a:t>/axios/</a:t>
            </a:r>
            <a:r>
              <a:rPr lang="zh-CN" altLang="en-US" sz="3200">
                <a:solidFill>
                  <a:schemeClr val="tx1"/>
                </a:solidFill>
                <a:cs typeface="+mn-ea"/>
                <a:sym typeface="+mn-lt"/>
              </a:rPr>
              <a:t>小知识</a:t>
            </a:r>
            <a:endParaRPr lang="zh-CN" altLang="en-US" sz="3200">
              <a:solidFill>
                <a:schemeClr val="tx1"/>
              </a:solidFill>
              <a:cs typeface="+mn-ea"/>
              <a:sym typeface="+mn-lt"/>
            </a:endParaRPr>
          </a:p>
        </p:txBody>
      </p:sp>
      <p:sp>
        <p:nvSpPr>
          <p:cNvPr id="22" name="文本框 21"/>
          <p:cNvSpPr txBox="1"/>
          <p:nvPr/>
        </p:nvSpPr>
        <p:spPr>
          <a:xfrm>
            <a:off x="0" y="1062990"/>
            <a:ext cx="218059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00000"/>
              </a:lnSpc>
            </a:pPr>
            <a:r>
              <a:rPr lang="en-US" altLang="zh-CN" sz="2400">
                <a:solidFill>
                  <a:schemeClr val="tx1"/>
                </a:solidFill>
                <a:cs typeface="+mn-ea"/>
                <a:sym typeface="+mn-lt"/>
              </a:rPr>
              <a:t>1. </a:t>
            </a:r>
            <a:r>
              <a:rPr lang="zh-CN" altLang="en-US" sz="2400">
                <a:solidFill>
                  <a:schemeClr val="tx1"/>
                </a:solidFill>
                <a:cs typeface="+mn-ea"/>
                <a:sym typeface="+mn-lt"/>
              </a:rPr>
              <a:t>闭包</a:t>
            </a:r>
            <a:endParaRPr lang="zh-CN" altLang="en-US" sz="2400" dirty="0">
              <a:solidFill>
                <a:schemeClr val="tx1"/>
              </a:solidFill>
              <a:cs typeface="+mn-ea"/>
              <a:sym typeface="+mn-lt"/>
            </a:endParaRPr>
          </a:p>
        </p:txBody>
      </p:sp>
      <p:sp>
        <p:nvSpPr>
          <p:cNvPr id="8" name="文本框 7"/>
          <p:cNvSpPr txBox="1"/>
          <p:nvPr/>
        </p:nvSpPr>
        <p:spPr>
          <a:xfrm>
            <a:off x="0" y="2738120"/>
            <a:ext cx="218059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00000"/>
              </a:lnSpc>
            </a:pPr>
            <a:r>
              <a:rPr lang="en-US" altLang="zh-CN" sz="2400">
                <a:solidFill>
                  <a:schemeClr val="tx1"/>
                </a:solidFill>
                <a:cs typeface="+mn-ea"/>
                <a:sym typeface="+mn-lt"/>
              </a:rPr>
              <a:t>2. axios</a:t>
            </a:r>
            <a:endParaRPr lang="en-US" altLang="zh-CN" sz="2400" dirty="0">
              <a:solidFill>
                <a:schemeClr val="tx1"/>
              </a:solidFill>
              <a:cs typeface="+mn-ea"/>
              <a:sym typeface="+mn-lt"/>
            </a:endParaRPr>
          </a:p>
        </p:txBody>
      </p:sp>
      <p:sp>
        <p:nvSpPr>
          <p:cNvPr id="9" name="文本框 8"/>
          <p:cNvSpPr txBox="1"/>
          <p:nvPr/>
        </p:nvSpPr>
        <p:spPr>
          <a:xfrm>
            <a:off x="0" y="4168775"/>
            <a:ext cx="218059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00000"/>
              </a:lnSpc>
            </a:pPr>
            <a:r>
              <a:rPr lang="en-US" altLang="zh-CN" sz="2400">
                <a:solidFill>
                  <a:schemeClr val="tx1"/>
                </a:solidFill>
                <a:cs typeface="+mn-ea"/>
                <a:sym typeface="+mn-lt"/>
              </a:rPr>
              <a:t>3. </a:t>
            </a:r>
            <a:r>
              <a:rPr lang="zh-CN" altLang="en-US" sz="2400">
                <a:solidFill>
                  <a:schemeClr val="tx1"/>
                </a:solidFill>
                <a:cs typeface="+mn-ea"/>
                <a:sym typeface="+mn-lt"/>
              </a:rPr>
              <a:t>小知识</a:t>
            </a:r>
            <a:endParaRPr lang="zh-CN" altLang="en-US" sz="2400" dirty="0">
              <a:solidFill>
                <a:schemeClr val="tx1"/>
              </a:solidFill>
              <a:cs typeface="+mn-ea"/>
              <a:sym typeface="+mn-lt"/>
            </a:endParaRPr>
          </a:p>
        </p:txBody>
      </p:sp>
      <p:sp>
        <p:nvSpPr>
          <p:cNvPr id="10" name="文本框 9"/>
          <p:cNvSpPr txBox="1"/>
          <p:nvPr/>
        </p:nvSpPr>
        <p:spPr>
          <a:xfrm>
            <a:off x="2026285" y="2966720"/>
            <a:ext cx="10018395" cy="1076325"/>
          </a:xfrm>
          <a:prstGeom prst="rect">
            <a:avLst/>
          </a:prstGeom>
          <a:noFill/>
        </p:spPr>
        <p:txBody>
          <a:bodyPr wrap="square" rtlCol="0">
            <a:spAutoFit/>
          </a:bodyPr>
          <a:p>
            <a:pPr algn="just" fontAlgn="auto">
              <a:lnSpc>
                <a:spcPct val="100000"/>
              </a:lnSpc>
            </a:pPr>
            <a:r>
              <a:rPr sz="1600">
                <a:cs typeface="+mn-ea"/>
                <a:sym typeface="+mn-lt"/>
              </a:rPr>
              <a:t>axios.get().then().catch()</a:t>
            </a:r>
            <a:r>
              <a:rPr lang="zh-CN" sz="1600">
                <a:cs typeface="+mn-ea"/>
                <a:sym typeface="+mn-lt"/>
              </a:rPr>
              <a:t>：</a:t>
            </a:r>
            <a:endParaRPr sz="1600">
              <a:cs typeface="+mn-ea"/>
              <a:sym typeface="+mn-lt"/>
            </a:endParaRPr>
          </a:p>
          <a:p>
            <a:pPr algn="just" fontAlgn="auto">
              <a:lnSpc>
                <a:spcPct val="100000"/>
              </a:lnSpc>
            </a:pPr>
            <a:r>
              <a:rPr sz="1600">
                <a:cs typeface="+mn-ea"/>
                <a:sym typeface="+mn-lt"/>
              </a:rPr>
              <a:t>	</a:t>
            </a:r>
            <a:r>
              <a:rPr lang="en-US" sz="1600">
                <a:cs typeface="+mn-ea"/>
                <a:sym typeface="+mn-lt"/>
              </a:rPr>
              <a:t>1. </a:t>
            </a:r>
            <a:r>
              <a:rPr sz="1600">
                <a:cs typeface="+mn-ea"/>
                <a:sym typeface="+mn-lt"/>
              </a:rPr>
              <a:t>axios.get('#'):获取服务器的数据,#为服务器地址</a:t>
            </a:r>
            <a:endParaRPr sz="1600">
              <a:cs typeface="+mn-ea"/>
              <a:sym typeface="+mn-lt"/>
            </a:endParaRPr>
          </a:p>
          <a:p>
            <a:pPr algn="just" fontAlgn="auto">
              <a:lnSpc>
                <a:spcPct val="100000"/>
              </a:lnSpc>
            </a:pPr>
            <a:r>
              <a:rPr sz="1600">
                <a:cs typeface="+mn-ea"/>
                <a:sym typeface="+mn-lt"/>
              </a:rPr>
              <a:t>	</a:t>
            </a:r>
            <a:r>
              <a:rPr lang="en-US" sz="1600">
                <a:cs typeface="+mn-ea"/>
                <a:sym typeface="+mn-lt"/>
              </a:rPr>
              <a:t>2. </a:t>
            </a:r>
            <a:r>
              <a:rPr sz="1600">
                <a:cs typeface="+mn-ea"/>
                <a:sym typeface="+mn-lt"/>
              </a:rPr>
              <a:t>then(data=&gt;{}):数据请求成功后回调函数,data为获取的数据</a:t>
            </a:r>
            <a:endParaRPr sz="1600">
              <a:cs typeface="+mn-ea"/>
              <a:sym typeface="+mn-lt"/>
            </a:endParaRPr>
          </a:p>
          <a:p>
            <a:pPr algn="just" fontAlgn="auto">
              <a:lnSpc>
                <a:spcPct val="100000"/>
              </a:lnSpc>
            </a:pPr>
            <a:r>
              <a:rPr sz="1600">
                <a:cs typeface="+mn-ea"/>
                <a:sym typeface="+mn-lt"/>
              </a:rPr>
              <a:t>	</a:t>
            </a:r>
            <a:r>
              <a:rPr lang="en-US" sz="1600">
                <a:cs typeface="+mn-ea"/>
                <a:sym typeface="+mn-lt"/>
              </a:rPr>
              <a:t>3. </a:t>
            </a:r>
            <a:r>
              <a:rPr sz="1600">
                <a:cs typeface="+mn-ea"/>
                <a:sym typeface="+mn-lt"/>
              </a:rPr>
              <a:t>catch(err=&gt;{}):数据获取失败时捕捉失败原因,err为错误类型</a:t>
            </a:r>
            <a:endParaRPr sz="1600">
              <a:cs typeface="+mn-ea"/>
              <a:sym typeface="+mn-lt"/>
            </a:endParaRPr>
          </a:p>
        </p:txBody>
      </p:sp>
      <p:sp>
        <p:nvSpPr>
          <p:cNvPr id="11" name="文本框 10"/>
          <p:cNvSpPr txBox="1"/>
          <p:nvPr/>
        </p:nvSpPr>
        <p:spPr>
          <a:xfrm>
            <a:off x="4551680" y="4558030"/>
            <a:ext cx="5981700" cy="1076325"/>
          </a:xfrm>
          <a:prstGeom prst="rect">
            <a:avLst/>
          </a:prstGeom>
          <a:noFill/>
        </p:spPr>
        <p:txBody>
          <a:bodyPr wrap="square" rtlCol="0">
            <a:spAutoFit/>
          </a:bodyPr>
          <a:p>
            <a:pPr algn="just" fontAlgn="auto">
              <a:lnSpc>
                <a:spcPct val="100000"/>
              </a:lnSpc>
            </a:pPr>
            <a:r>
              <a:rPr lang="zh-CN" sz="1600">
                <a:cs typeface="+mn-ea"/>
                <a:sym typeface="+mn-lt"/>
              </a:rPr>
              <a:t>var arr = [3,3,4,5,6,6,7,8,7,8]</a:t>
            </a:r>
            <a:r>
              <a:rPr lang="en-US" altLang="zh-CN" sz="1600">
                <a:cs typeface="+mn-ea"/>
                <a:sym typeface="+mn-lt"/>
              </a:rPr>
              <a:t>,</a:t>
            </a:r>
            <a:r>
              <a:rPr lang="zh-CN" sz="1600">
                <a:cs typeface="+mn-ea"/>
                <a:sym typeface="+mn-lt"/>
              </a:rPr>
              <a:t>array =[]; </a:t>
            </a:r>
            <a:endParaRPr lang="zh-CN" sz="1600">
              <a:cs typeface="+mn-ea"/>
              <a:sym typeface="+mn-lt"/>
            </a:endParaRPr>
          </a:p>
          <a:p>
            <a:pPr algn="just" fontAlgn="auto">
              <a:lnSpc>
                <a:spcPct val="100000"/>
              </a:lnSpc>
            </a:pPr>
            <a:r>
              <a:rPr lang="zh-CN" sz="1600">
                <a:cs typeface="+mn-ea"/>
                <a:sym typeface="+mn-lt"/>
              </a:rPr>
              <a:t>for(var i = 0; i &lt; arr.length; i++)</a:t>
            </a:r>
            <a:r>
              <a:rPr lang="en-US" altLang="zh-CN" sz="1600">
                <a:cs typeface="+mn-ea"/>
                <a:sym typeface="+mn-lt"/>
              </a:rPr>
              <a:t>{</a:t>
            </a:r>
            <a:r>
              <a:rPr lang="zh-CN" sz="1600">
                <a:cs typeface="+mn-ea"/>
                <a:sym typeface="+mn-lt"/>
              </a:rPr>
              <a:t> </a:t>
            </a:r>
            <a:endParaRPr lang="zh-CN" sz="1600">
              <a:cs typeface="+mn-ea"/>
              <a:sym typeface="+mn-lt"/>
            </a:endParaRPr>
          </a:p>
          <a:p>
            <a:pPr algn="just" fontAlgn="auto">
              <a:lnSpc>
                <a:spcPct val="100000"/>
              </a:lnSpc>
            </a:pPr>
            <a:r>
              <a:rPr lang="en-US" altLang="zh-CN" sz="1600">
                <a:cs typeface="+mn-ea"/>
                <a:sym typeface="+mn-lt"/>
              </a:rPr>
              <a:t>	</a:t>
            </a:r>
            <a:r>
              <a:rPr lang="zh-CN" sz="1600">
                <a:cs typeface="+mn-ea"/>
                <a:sym typeface="+mn-lt"/>
              </a:rPr>
              <a:t>if( !array.includes(arr[i])) array.push(arr[i])</a:t>
            </a:r>
            <a:r>
              <a:rPr lang="en-US" altLang="zh-CN" sz="1600">
                <a:cs typeface="+mn-ea"/>
                <a:sym typeface="+mn-lt"/>
              </a:rPr>
              <a:t>;</a:t>
            </a:r>
            <a:endParaRPr lang="zh-CN" sz="1600">
              <a:cs typeface="+mn-ea"/>
              <a:sym typeface="+mn-lt"/>
            </a:endParaRPr>
          </a:p>
          <a:p>
            <a:pPr algn="just" fontAlgn="auto">
              <a:lnSpc>
                <a:spcPct val="100000"/>
              </a:lnSpc>
            </a:pPr>
            <a:r>
              <a:rPr lang="en-US" altLang="zh-CN" sz="1600">
                <a:cs typeface="+mn-ea"/>
                <a:sym typeface="+mn-lt"/>
              </a:rPr>
              <a:t>}</a:t>
            </a:r>
            <a:r>
              <a:rPr lang="zh-CN" sz="1600">
                <a:cs typeface="+mn-ea"/>
                <a:sym typeface="+mn-lt"/>
              </a:rPr>
              <a:t>; </a:t>
            </a:r>
            <a:endParaRPr lang="zh-CN" sz="1600">
              <a:cs typeface="+mn-ea"/>
              <a:sym typeface="+mn-lt"/>
            </a:endParaRPr>
          </a:p>
        </p:txBody>
      </p:sp>
      <p:sp>
        <p:nvSpPr>
          <p:cNvPr id="12" name="文本框 11"/>
          <p:cNvSpPr txBox="1"/>
          <p:nvPr/>
        </p:nvSpPr>
        <p:spPr>
          <a:xfrm>
            <a:off x="1569085" y="4756785"/>
            <a:ext cx="2400935" cy="337185"/>
          </a:xfrm>
          <a:prstGeom prst="rect">
            <a:avLst/>
          </a:prstGeom>
          <a:noFill/>
        </p:spPr>
        <p:txBody>
          <a:bodyPr wrap="square" rtlCol="0">
            <a:spAutoFit/>
          </a:bodyPr>
          <a:p>
            <a:pPr algn="just" fontAlgn="auto">
              <a:lnSpc>
                <a:spcPct val="100000"/>
              </a:lnSpc>
            </a:pPr>
            <a:r>
              <a:rPr sz="1600">
                <a:cs typeface="+mn-ea"/>
                <a:sym typeface="+mn-lt"/>
              </a:rPr>
              <a:t>includes()方法</a:t>
            </a:r>
            <a:r>
              <a:rPr lang="zh-CN" sz="1600">
                <a:cs typeface="+mn-ea"/>
                <a:sym typeface="+mn-lt"/>
              </a:rPr>
              <a:t>，去重：</a:t>
            </a:r>
            <a:endParaRPr lang="zh-CN" sz="1600">
              <a:cs typeface="+mn-ea"/>
              <a:sym typeface="+mn-lt"/>
            </a:endParaRPr>
          </a:p>
        </p:txBody>
      </p:sp>
      <p:sp>
        <p:nvSpPr>
          <p:cNvPr id="13" name="文本框 12"/>
          <p:cNvSpPr txBox="1"/>
          <p:nvPr/>
        </p:nvSpPr>
        <p:spPr>
          <a:xfrm>
            <a:off x="2834640" y="5807710"/>
            <a:ext cx="9026525" cy="829945"/>
          </a:xfrm>
          <a:prstGeom prst="rect">
            <a:avLst/>
          </a:prstGeom>
          <a:noFill/>
        </p:spPr>
        <p:txBody>
          <a:bodyPr wrap="square" rtlCol="0" anchor="t">
            <a:spAutoFit/>
          </a:bodyPr>
          <a:p>
            <a:r>
              <a:rPr lang="en-US" altLang="zh-CN" sz="1600"/>
              <a:t>   </a:t>
            </a:r>
            <a:r>
              <a:rPr lang="zh-CN" altLang="en-US" sz="1600"/>
              <a:t>电脑CPU处理的数据为二进制数据，引用数据类型都翻译成</a:t>
            </a:r>
            <a:r>
              <a:rPr lang="zh-CN" altLang="en-US" sz="1600">
                <a:solidFill>
                  <a:srgbClr val="FF0000"/>
                </a:solidFill>
              </a:rPr>
              <a:t>以 000 开头的二进制数据</a:t>
            </a:r>
            <a:r>
              <a:rPr lang="zh-CN" altLang="en-US" sz="1600"/>
              <a:t>，</a:t>
            </a:r>
            <a:r>
              <a:rPr lang="zh-CN" altLang="en-US" sz="1600">
                <a:solidFill>
                  <a:srgbClr val="FF0000"/>
                </a:solidFill>
                <a:sym typeface="+mn-ea"/>
              </a:rPr>
              <a:t>typeof检测时，000开头的二进制数据，返回object，</a:t>
            </a:r>
            <a:r>
              <a:rPr lang="zh-CN" altLang="en-US" sz="1600"/>
              <a:t>而null编码为000开头</a:t>
            </a:r>
            <a:endParaRPr lang="zh-CN" altLang="en-US" sz="1600"/>
          </a:p>
          <a:p>
            <a:r>
              <a:rPr lang="zh-CN" altLang="en-US" sz="1600"/>
              <a:t>function除外typeof(function(){})=function</a:t>
            </a:r>
            <a:endParaRPr lang="zh-CN" altLang="en-US" sz="1600"/>
          </a:p>
        </p:txBody>
      </p:sp>
      <p:sp>
        <p:nvSpPr>
          <p:cNvPr id="15" name="文本框 14"/>
          <p:cNvSpPr txBox="1"/>
          <p:nvPr/>
        </p:nvSpPr>
        <p:spPr>
          <a:xfrm>
            <a:off x="1569085" y="5470525"/>
            <a:ext cx="2400935" cy="337185"/>
          </a:xfrm>
          <a:prstGeom prst="rect">
            <a:avLst/>
          </a:prstGeom>
          <a:noFill/>
        </p:spPr>
        <p:txBody>
          <a:bodyPr wrap="square" rtlCol="0">
            <a:spAutoFit/>
          </a:bodyPr>
          <a:p>
            <a:pPr algn="just" fontAlgn="auto">
              <a:lnSpc>
                <a:spcPct val="100000"/>
              </a:lnSpc>
            </a:pPr>
            <a:r>
              <a:rPr lang="zh-CN" altLang="en-US" sz="1600">
                <a:sym typeface="+mn-ea"/>
              </a:rPr>
              <a:t>typeof()方法检测原理：</a:t>
            </a:r>
            <a:endParaRPr lang="en-US" altLang="zh-CN" sz="1600">
              <a:cs typeface="+mn-ea"/>
              <a:sym typeface="+mn-ea"/>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1"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ppt_y</p:attrName>
                                        </p:attrNameLst>
                                      </p:cBhvr>
                                      <p:tavLst>
                                        <p:tav tm="0">
                                          <p:val>
                                            <p:strVal val="#ppt_y+#ppt_h*1.125000"/>
                                          </p:val>
                                        </p:tav>
                                        <p:tav tm="100000">
                                          <p:val>
                                            <p:strVal val="#ppt_y"/>
                                          </p:val>
                                        </p:tav>
                                      </p:tavLst>
                                    </p:anim>
                                    <p:animEffect transition="in" filter="wipe(up)">
                                      <p:cBhvr>
                                        <p:cTn id="8" dur="500"/>
                                        <p:tgtEl>
                                          <p:spTgt spid="6"/>
                                        </p:tgtEl>
                                      </p:cBhvr>
                                    </p:animEffect>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childTnLst>
                          </p:cTn>
                        </p:par>
                        <p:par>
                          <p:cTn id="15" fill="hold">
                            <p:stCondLst>
                              <p:cond delay="1000"/>
                            </p:stCondLst>
                            <p:childTnLst>
                              <p:par>
                                <p:cTn id="16" presetID="14" presetClass="entr" presetSubtype="5" fill="hold" grpId="1" nodeType="after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randombar(vertical)">
                                      <p:cBhvr>
                                        <p:cTn id="18" dur="1000"/>
                                        <p:tgtEl>
                                          <p:spTgt spid="22"/>
                                        </p:tgtEl>
                                      </p:cBhvr>
                                    </p:animEffect>
                                  </p:childTnLst>
                                </p:cTn>
                              </p:par>
                            </p:childTnLst>
                          </p:cTn>
                        </p:par>
                        <p:par>
                          <p:cTn id="19" fill="hold">
                            <p:stCondLst>
                              <p:cond delay="2000"/>
                            </p:stCondLst>
                            <p:childTnLst>
                              <p:par>
                                <p:cTn id="20" presetID="14" presetClass="entr" presetSubtype="5" fill="hold" grpId="1"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randombar(vertical)">
                                      <p:cBhvr>
                                        <p:cTn id="22" dur="1000"/>
                                        <p:tgtEl>
                                          <p:spTgt spid="8"/>
                                        </p:tgtEl>
                                      </p:cBhvr>
                                    </p:animEffect>
                                  </p:childTnLst>
                                </p:cTn>
                              </p:par>
                            </p:childTnLst>
                          </p:cTn>
                        </p:par>
                        <p:par>
                          <p:cTn id="23" fill="hold">
                            <p:stCondLst>
                              <p:cond delay="3000"/>
                            </p:stCondLst>
                            <p:childTnLst>
                              <p:par>
                                <p:cTn id="24" presetID="14" presetClass="entr" presetSubtype="5" fill="hold" grpId="1" nodeType="after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randombar(vertical)">
                                      <p:cBhvr>
                                        <p:cTn id="26" dur="1000"/>
                                        <p:tgtEl>
                                          <p:spTgt spid="9"/>
                                        </p:tgtEl>
                                      </p:cBhvr>
                                    </p:animEffect>
                                  </p:childTnLst>
                                </p:cTn>
                              </p:par>
                            </p:childTnLst>
                          </p:cTn>
                        </p:par>
                        <p:par>
                          <p:cTn id="27" fill="hold">
                            <p:stCondLst>
                              <p:cond delay="4000"/>
                            </p:stCondLst>
                            <p:childTnLst>
                              <p:par>
                                <p:cTn id="28" presetID="12" presetClass="entr" presetSubtype="4" fill="hold" grpId="1" nodeType="after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additive="base">
                                        <p:cTn id="30" dur="500"/>
                                        <p:tgtEl>
                                          <p:spTgt spid="10"/>
                                        </p:tgtEl>
                                        <p:attrNameLst>
                                          <p:attrName>ppt_y</p:attrName>
                                        </p:attrNameLst>
                                      </p:cBhvr>
                                      <p:tavLst>
                                        <p:tav tm="0">
                                          <p:val>
                                            <p:strVal val="#ppt_y+#ppt_h*1.125000"/>
                                          </p:val>
                                        </p:tav>
                                        <p:tav tm="100000">
                                          <p:val>
                                            <p:strVal val="#ppt_y"/>
                                          </p:val>
                                        </p:tav>
                                      </p:tavLst>
                                    </p:anim>
                                    <p:animEffect transition="in" filter="wipe(up)">
                                      <p:cBhvr>
                                        <p:cTn id="31" dur="500"/>
                                        <p:tgtEl>
                                          <p:spTgt spid="10"/>
                                        </p:tgtEl>
                                      </p:cBhvr>
                                    </p:animEffect>
                                  </p:childTnLst>
                                </p:cTn>
                              </p:par>
                            </p:childTnLst>
                          </p:cTn>
                        </p:par>
                        <p:par>
                          <p:cTn id="32" fill="hold">
                            <p:stCondLst>
                              <p:cond delay="4500"/>
                            </p:stCondLst>
                            <p:childTnLst>
                              <p:par>
                                <p:cTn id="33" presetID="12" presetClass="entr" presetSubtype="4" fill="hold" grpId="1" nodeType="after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p:tgtEl>
                                          <p:spTgt spid="11"/>
                                        </p:tgtEl>
                                        <p:attrNameLst>
                                          <p:attrName>ppt_y</p:attrName>
                                        </p:attrNameLst>
                                      </p:cBhvr>
                                      <p:tavLst>
                                        <p:tav tm="0">
                                          <p:val>
                                            <p:strVal val="#ppt_y+#ppt_h*1.125000"/>
                                          </p:val>
                                        </p:tav>
                                        <p:tav tm="100000">
                                          <p:val>
                                            <p:strVal val="#ppt_y"/>
                                          </p:val>
                                        </p:tav>
                                      </p:tavLst>
                                    </p:anim>
                                    <p:animEffect transition="in" filter="wipe(up)">
                                      <p:cBhvr>
                                        <p:cTn id="36" dur="500"/>
                                        <p:tgtEl>
                                          <p:spTgt spid="11"/>
                                        </p:tgtEl>
                                      </p:cBhvr>
                                    </p:animEffect>
                                  </p:childTnLst>
                                </p:cTn>
                              </p:par>
                            </p:childTnLst>
                          </p:cTn>
                        </p:par>
                        <p:par>
                          <p:cTn id="37" fill="hold">
                            <p:stCondLst>
                              <p:cond delay="5000"/>
                            </p:stCondLst>
                            <p:childTnLst>
                              <p:par>
                                <p:cTn id="38" presetID="12" presetClass="entr" presetSubtype="4" fill="hold" grpId="1" nodeType="afterEffect">
                                  <p:stCondLst>
                                    <p:cond delay="0"/>
                                  </p:stCondLst>
                                  <p:childTnLst>
                                    <p:set>
                                      <p:cBhvr>
                                        <p:cTn id="39" dur="1" fill="hold">
                                          <p:stCondLst>
                                            <p:cond delay="0"/>
                                          </p:stCondLst>
                                        </p:cTn>
                                        <p:tgtEl>
                                          <p:spTgt spid="12"/>
                                        </p:tgtEl>
                                        <p:attrNameLst>
                                          <p:attrName>style.visibility</p:attrName>
                                        </p:attrNameLst>
                                      </p:cBhvr>
                                      <p:to>
                                        <p:strVal val="visible"/>
                                      </p:to>
                                    </p:set>
                                    <p:anim calcmode="lin" valueType="num">
                                      <p:cBhvr additive="base">
                                        <p:cTn id="40" dur="500"/>
                                        <p:tgtEl>
                                          <p:spTgt spid="12"/>
                                        </p:tgtEl>
                                        <p:attrNameLst>
                                          <p:attrName>ppt_y</p:attrName>
                                        </p:attrNameLst>
                                      </p:cBhvr>
                                      <p:tavLst>
                                        <p:tav tm="0">
                                          <p:val>
                                            <p:strVal val="#ppt_y+#ppt_h*1.125000"/>
                                          </p:val>
                                        </p:tav>
                                        <p:tav tm="100000">
                                          <p:val>
                                            <p:strVal val="#ppt_y"/>
                                          </p:val>
                                        </p:tav>
                                      </p:tavLst>
                                    </p:anim>
                                    <p:animEffect transition="in" filter="wipe(up)">
                                      <p:cBhvr>
                                        <p:cTn id="41" dur="500"/>
                                        <p:tgtEl>
                                          <p:spTgt spid="12"/>
                                        </p:tgtEl>
                                      </p:cBhvr>
                                    </p:animEffect>
                                  </p:childTnLst>
                                </p:cTn>
                              </p:par>
                            </p:childTnLst>
                          </p:cTn>
                        </p:par>
                        <p:par>
                          <p:cTn id="42" fill="hold">
                            <p:stCondLst>
                              <p:cond delay="5500"/>
                            </p:stCondLst>
                            <p:childTnLst>
                              <p:par>
                                <p:cTn id="43" presetID="12" presetClass="entr" presetSubtype="4" fill="hold" grpId="1" nodeType="afterEffect">
                                  <p:stCondLst>
                                    <p:cond delay="0"/>
                                  </p:stCondLst>
                                  <p:childTnLst>
                                    <p:set>
                                      <p:cBhvr>
                                        <p:cTn id="44" dur="1" fill="hold">
                                          <p:stCondLst>
                                            <p:cond delay="0"/>
                                          </p:stCondLst>
                                        </p:cTn>
                                        <p:tgtEl>
                                          <p:spTgt spid="15"/>
                                        </p:tgtEl>
                                        <p:attrNameLst>
                                          <p:attrName>style.visibility</p:attrName>
                                        </p:attrNameLst>
                                      </p:cBhvr>
                                      <p:to>
                                        <p:strVal val="visible"/>
                                      </p:to>
                                    </p:set>
                                    <p:anim calcmode="lin" valueType="num">
                                      <p:cBhvr additive="base">
                                        <p:cTn id="45" dur="500"/>
                                        <p:tgtEl>
                                          <p:spTgt spid="15"/>
                                        </p:tgtEl>
                                        <p:attrNameLst>
                                          <p:attrName>ppt_y</p:attrName>
                                        </p:attrNameLst>
                                      </p:cBhvr>
                                      <p:tavLst>
                                        <p:tav tm="0">
                                          <p:val>
                                            <p:strVal val="#ppt_y+#ppt_h*1.125000"/>
                                          </p:val>
                                        </p:tav>
                                        <p:tav tm="100000">
                                          <p:val>
                                            <p:strVal val="#ppt_y"/>
                                          </p:val>
                                        </p:tav>
                                      </p:tavLst>
                                    </p:anim>
                                    <p:animEffect transition="in" filter="wipe(up)">
                                      <p:cBhvr>
                                        <p:cTn id="4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P spid="22" grpId="0"/>
      <p:bldP spid="22" grpId="1"/>
      <p:bldP spid="8" grpId="0"/>
      <p:bldP spid="8" grpId="1"/>
      <p:bldP spid="9" grpId="0"/>
      <p:bldP spid="9" grpId="1"/>
      <p:bldP spid="10" grpId="0"/>
      <p:bldP spid="10" grpId="1"/>
      <p:bldP spid="11" grpId="0"/>
      <p:bldP spid="11" grpId="1"/>
      <p:bldP spid="12" grpId="0"/>
      <p:bldP spid="12" grpId="1"/>
      <p:bldP spid="15" grpId="0"/>
      <p:bldP spid="15" grpId="1"/>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1420495" y="775335"/>
            <a:ext cx="5396230" cy="1322070"/>
          </a:xfrm>
          <a:prstGeom prst="rect">
            <a:avLst/>
          </a:prstGeom>
          <a:noFill/>
        </p:spPr>
        <p:txBody>
          <a:bodyPr wrap="square" rtlCol="0">
            <a:spAutoFit/>
          </a:bodyPr>
          <a:lstStyle/>
          <a:p>
            <a:pPr algn="just" fontAlgn="auto">
              <a:lnSpc>
                <a:spcPct val="100000"/>
              </a:lnSpc>
            </a:pPr>
            <a:r>
              <a:rPr lang="zh-CN" altLang="en-US" sz="1600">
                <a:cs typeface="+mn-ea"/>
                <a:sym typeface="+mn-lt"/>
              </a:rPr>
              <a:t>构造函数底层执行：</a:t>
            </a:r>
            <a:r>
              <a:rPr lang="en-US" altLang="zh-CN" sz="1600">
                <a:cs typeface="+mn-ea"/>
                <a:sym typeface="+mn-lt"/>
              </a:rPr>
              <a:t>	</a:t>
            </a:r>
            <a:endParaRPr lang="en-US" altLang="zh-CN" sz="1600">
              <a:cs typeface="+mn-ea"/>
              <a:sym typeface="+mn-lt"/>
            </a:endParaRPr>
          </a:p>
          <a:p>
            <a:pPr algn="just" fontAlgn="auto">
              <a:lnSpc>
                <a:spcPct val="100000"/>
              </a:lnSpc>
            </a:pPr>
            <a:r>
              <a:rPr lang="en-US" altLang="zh-CN" sz="1600">
                <a:cs typeface="+mn-ea"/>
                <a:sym typeface="+mn-lt"/>
              </a:rPr>
              <a:t>	</a:t>
            </a:r>
            <a:r>
              <a:rPr lang="zh-CN" sz="1600">
                <a:cs typeface="+mn-ea"/>
                <a:sym typeface="+mn-lt"/>
              </a:rPr>
              <a:t>① 隐式创建空对象</a:t>
            </a:r>
            <a:r>
              <a:rPr lang="en-US" altLang="zh-CN" sz="1600">
                <a:cs typeface="+mn-ea"/>
                <a:sym typeface="+mn-lt"/>
              </a:rPr>
              <a:t>obj</a:t>
            </a:r>
            <a:r>
              <a:rPr lang="zh-CN" sz="1600">
                <a:cs typeface="+mn-ea"/>
                <a:sym typeface="+mn-lt"/>
              </a:rPr>
              <a:t> </a:t>
            </a:r>
            <a:r>
              <a:rPr lang="en-US" altLang="zh-CN" sz="1600" dirty="0">
                <a:solidFill>
                  <a:schemeClr val="tx1"/>
                </a:solidFill>
                <a:cs typeface="+mn-ea"/>
                <a:sym typeface="+mn-lt"/>
              </a:rPr>
              <a:t>	</a:t>
            </a:r>
            <a:endParaRPr lang="en-US" altLang="zh-CN" sz="1600" dirty="0">
              <a:solidFill>
                <a:schemeClr val="tx1"/>
              </a:solidFill>
              <a:cs typeface="+mn-ea"/>
              <a:sym typeface="+mn-lt"/>
            </a:endParaRPr>
          </a:p>
          <a:p>
            <a:pPr algn="just" fontAlgn="auto">
              <a:lnSpc>
                <a:spcPct val="100000"/>
              </a:lnSpc>
            </a:pPr>
            <a:r>
              <a:rPr lang="en-US" altLang="zh-CN" sz="1600" dirty="0">
                <a:solidFill>
                  <a:schemeClr val="tx1"/>
                </a:solidFill>
                <a:cs typeface="+mn-ea"/>
                <a:sym typeface="+mn-lt"/>
              </a:rPr>
              <a:t>	</a:t>
            </a:r>
            <a:r>
              <a:rPr lang="zh-CN" altLang="en-US" sz="1600" dirty="0">
                <a:solidFill>
                  <a:schemeClr val="tx1"/>
                </a:solidFill>
                <a:cs typeface="+mn-ea"/>
                <a:sym typeface="+mn-lt"/>
              </a:rPr>
              <a:t>② 把当前构造函数的上下文作用域</a:t>
            </a:r>
            <a:r>
              <a:rPr lang="en-US" altLang="zh-CN" sz="1600" dirty="0">
                <a:solidFill>
                  <a:schemeClr val="tx1"/>
                </a:solidFill>
                <a:cs typeface="+mn-ea"/>
                <a:sym typeface="+mn-lt"/>
              </a:rPr>
              <a:t>this</a:t>
            </a:r>
            <a:r>
              <a:rPr lang="zh-CN" altLang="en-US" sz="1600" dirty="0">
                <a:solidFill>
                  <a:schemeClr val="tx1"/>
                </a:solidFill>
                <a:cs typeface="+mn-ea"/>
                <a:sym typeface="+mn-lt"/>
              </a:rPr>
              <a:t>指向obj</a:t>
            </a:r>
            <a:endParaRPr lang="en-US" altLang="zh-CN" sz="1600" dirty="0">
              <a:solidFill>
                <a:schemeClr val="tx1"/>
              </a:solidFill>
              <a:cs typeface="+mn-ea"/>
              <a:sym typeface="+mn-lt"/>
            </a:endParaRPr>
          </a:p>
          <a:p>
            <a:pPr algn="just" fontAlgn="auto">
              <a:lnSpc>
                <a:spcPct val="100000"/>
              </a:lnSpc>
            </a:pPr>
            <a:r>
              <a:rPr lang="en-US" altLang="zh-CN" sz="1600" dirty="0">
                <a:solidFill>
                  <a:schemeClr val="tx1"/>
                </a:solidFill>
                <a:cs typeface="+mn-ea"/>
                <a:sym typeface="+mn-lt"/>
              </a:rPr>
              <a:t>	</a:t>
            </a:r>
            <a:r>
              <a:rPr lang="zh-CN" sz="1600" dirty="0">
                <a:solidFill>
                  <a:srgbClr val="FF0000"/>
                </a:solidFill>
                <a:cs typeface="+mn-ea"/>
                <a:sym typeface="+mn-lt"/>
              </a:rPr>
              <a:t>③ 将构造函数的参数赋值给obj的属性值 </a:t>
            </a:r>
            <a:endParaRPr lang="zh-CN" sz="1600" dirty="0">
              <a:solidFill>
                <a:schemeClr val="tx1"/>
              </a:solidFill>
              <a:cs typeface="+mn-ea"/>
              <a:sym typeface="+mn-lt"/>
            </a:endParaRPr>
          </a:p>
          <a:p>
            <a:pPr algn="just" fontAlgn="auto">
              <a:lnSpc>
                <a:spcPct val="100000"/>
              </a:lnSpc>
            </a:pPr>
            <a:r>
              <a:rPr lang="en-US" altLang="zh-CN" sz="1600" dirty="0">
                <a:solidFill>
                  <a:schemeClr val="tx1"/>
                </a:solidFill>
                <a:cs typeface="+mn-ea"/>
                <a:sym typeface="+mn-lt"/>
              </a:rPr>
              <a:t>	</a:t>
            </a:r>
            <a:r>
              <a:rPr lang="zh-CN" sz="1600" dirty="0">
                <a:solidFill>
                  <a:schemeClr val="tx1"/>
                </a:solidFill>
                <a:cs typeface="+mn-ea"/>
                <a:sym typeface="+mn-lt"/>
              </a:rPr>
              <a:t>④ return obj 返回这个对象obj</a:t>
            </a:r>
            <a:r>
              <a:rPr lang="en-US" altLang="zh-CN" sz="1600" dirty="0">
                <a:solidFill>
                  <a:schemeClr val="tx1"/>
                </a:solidFill>
                <a:cs typeface="+mn-ea"/>
                <a:sym typeface="+mn-lt"/>
              </a:rPr>
              <a:t>	</a:t>
            </a:r>
            <a:endParaRPr lang="zh-CN" sz="1600" dirty="0">
              <a:solidFill>
                <a:schemeClr val="tx1"/>
              </a:solidFill>
              <a:cs typeface="+mn-ea"/>
              <a:sym typeface="+mn-lt"/>
            </a:endParaRPr>
          </a:p>
        </p:txBody>
      </p:sp>
      <p:sp>
        <p:nvSpPr>
          <p:cNvPr id="3" name="文本框 2"/>
          <p:cNvSpPr txBox="1"/>
          <p:nvPr/>
        </p:nvSpPr>
        <p:spPr>
          <a:xfrm>
            <a:off x="0" y="0"/>
            <a:ext cx="9628505" cy="583565"/>
          </a:xfrm>
          <a:prstGeom prst="rect">
            <a:avLst/>
          </a:prstGeom>
          <a:noFill/>
        </p:spPr>
        <p:txBody>
          <a:bodyPr wrap="square" rtlCol="0">
            <a:spAutoFit/>
          </a:bodyPr>
          <a:p>
            <a:pPr algn="just" fontAlgn="auto"/>
            <a:r>
              <a:rPr lang="en-US" altLang="zh-CN" sz="3200">
                <a:solidFill>
                  <a:schemeClr val="tx1"/>
                </a:solidFill>
                <a:cs typeface="+mn-ea"/>
                <a:sym typeface="+mn-lt"/>
              </a:rPr>
              <a:t>11.11==&gt;</a:t>
            </a:r>
            <a:r>
              <a:rPr lang="zh-CN" altLang="en-US" sz="3200">
                <a:solidFill>
                  <a:schemeClr val="tx1"/>
                </a:solidFill>
                <a:cs typeface="+mn-ea"/>
                <a:sym typeface="+mn-lt"/>
              </a:rPr>
              <a:t>构造</a:t>
            </a:r>
            <a:r>
              <a:rPr lang="en-US" altLang="zh-CN" sz="3200">
                <a:solidFill>
                  <a:schemeClr val="tx1"/>
                </a:solidFill>
                <a:cs typeface="+mn-ea"/>
                <a:sym typeface="+mn-lt"/>
              </a:rPr>
              <a:t>/</a:t>
            </a:r>
            <a:r>
              <a:rPr lang="zh-CN" altLang="en-US" sz="3200">
                <a:solidFill>
                  <a:schemeClr val="tx1"/>
                </a:solidFill>
                <a:cs typeface="+mn-ea"/>
                <a:sym typeface="+mn-lt"/>
              </a:rPr>
              <a:t>原型对象</a:t>
            </a:r>
            <a:r>
              <a:rPr lang="en-US" altLang="zh-CN" sz="3200">
                <a:solidFill>
                  <a:schemeClr val="tx1"/>
                </a:solidFill>
                <a:cs typeface="+mn-ea"/>
                <a:sym typeface="+mn-lt"/>
              </a:rPr>
              <a:t>prototype/</a:t>
            </a:r>
            <a:r>
              <a:rPr lang="zh-CN" altLang="en-US" sz="3200">
                <a:solidFill>
                  <a:schemeClr val="tx1"/>
                </a:solidFill>
                <a:cs typeface="+mn-ea"/>
                <a:sym typeface="+mn-lt"/>
              </a:rPr>
              <a:t>原型链</a:t>
            </a:r>
            <a:r>
              <a:rPr lang="en-US" altLang="zh-CN" sz="3200">
                <a:solidFill>
                  <a:schemeClr val="tx1"/>
                </a:solidFill>
                <a:cs typeface="+mn-ea"/>
                <a:sym typeface="+mn-lt"/>
              </a:rPr>
              <a:t>__proto__</a:t>
            </a:r>
            <a:endParaRPr lang="en-US" altLang="zh-CN" sz="3200">
              <a:solidFill>
                <a:schemeClr val="tx1"/>
              </a:solidFill>
              <a:cs typeface="+mn-ea"/>
              <a:sym typeface="+mn-lt"/>
            </a:endParaRPr>
          </a:p>
        </p:txBody>
      </p:sp>
      <p:sp>
        <p:nvSpPr>
          <p:cNvPr id="8" name="文本框 7"/>
          <p:cNvSpPr txBox="1"/>
          <p:nvPr/>
        </p:nvSpPr>
        <p:spPr>
          <a:xfrm>
            <a:off x="0" y="1062990"/>
            <a:ext cx="218059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1. </a:t>
            </a:r>
            <a:r>
              <a:rPr lang="zh-CN" altLang="en-US" sz="2400">
                <a:solidFill>
                  <a:schemeClr val="tx1"/>
                </a:solidFill>
                <a:cs typeface="+mn-ea"/>
                <a:sym typeface="+mn-lt"/>
              </a:rPr>
              <a:t>构造</a:t>
            </a:r>
            <a:endParaRPr lang="zh-CN" altLang="en-US" sz="2400" dirty="0">
              <a:solidFill>
                <a:schemeClr val="tx1"/>
              </a:solidFill>
              <a:cs typeface="+mn-ea"/>
              <a:sym typeface="+mn-lt"/>
            </a:endParaRPr>
          </a:p>
        </p:txBody>
      </p:sp>
      <p:sp>
        <p:nvSpPr>
          <p:cNvPr id="9" name="文本框 8"/>
          <p:cNvSpPr txBox="1"/>
          <p:nvPr/>
        </p:nvSpPr>
        <p:spPr>
          <a:xfrm>
            <a:off x="0" y="2247265"/>
            <a:ext cx="337312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2. </a:t>
            </a:r>
            <a:r>
              <a:rPr lang="zh-CN" altLang="en-US" sz="2400">
                <a:solidFill>
                  <a:schemeClr val="tx1"/>
                </a:solidFill>
                <a:cs typeface="+mn-ea"/>
                <a:sym typeface="+mn-lt"/>
              </a:rPr>
              <a:t>原型对象</a:t>
            </a:r>
            <a:r>
              <a:rPr lang="en-US" altLang="zh-CN" sz="2400">
                <a:solidFill>
                  <a:schemeClr val="tx1"/>
                </a:solidFill>
                <a:cs typeface="+mn-ea"/>
                <a:sym typeface="+mn-lt"/>
              </a:rPr>
              <a:t>prototype</a:t>
            </a:r>
            <a:endParaRPr lang="en-US" altLang="zh-CN" sz="2400" dirty="0">
              <a:solidFill>
                <a:schemeClr val="tx1"/>
              </a:solidFill>
              <a:cs typeface="+mn-ea"/>
              <a:sym typeface="+mn-lt"/>
            </a:endParaRPr>
          </a:p>
        </p:txBody>
      </p:sp>
      <p:sp>
        <p:nvSpPr>
          <p:cNvPr id="10" name="文本框 9"/>
          <p:cNvSpPr txBox="1"/>
          <p:nvPr/>
        </p:nvSpPr>
        <p:spPr>
          <a:xfrm>
            <a:off x="0" y="4055745"/>
            <a:ext cx="337312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3. </a:t>
            </a:r>
            <a:r>
              <a:rPr lang="zh-CN" altLang="en-US" sz="2400">
                <a:solidFill>
                  <a:schemeClr val="tx1"/>
                </a:solidFill>
                <a:cs typeface="+mn-ea"/>
                <a:sym typeface="+mn-lt"/>
              </a:rPr>
              <a:t>原型链</a:t>
            </a:r>
            <a:r>
              <a:rPr lang="en-US" altLang="zh-CN" sz="2400">
                <a:solidFill>
                  <a:schemeClr val="tx1"/>
                </a:solidFill>
                <a:cs typeface="+mn-ea"/>
                <a:sym typeface="+mn-lt"/>
              </a:rPr>
              <a:t>__proto__</a:t>
            </a:r>
            <a:endParaRPr lang="en-US" altLang="zh-CN" sz="2400" dirty="0">
              <a:solidFill>
                <a:schemeClr val="tx1"/>
              </a:solidFill>
              <a:cs typeface="+mn-ea"/>
              <a:sym typeface="+mn-lt"/>
            </a:endParaRPr>
          </a:p>
        </p:txBody>
      </p:sp>
      <p:sp>
        <p:nvSpPr>
          <p:cNvPr id="11" name="文本框 10"/>
          <p:cNvSpPr txBox="1"/>
          <p:nvPr/>
        </p:nvSpPr>
        <p:spPr>
          <a:xfrm>
            <a:off x="6639560" y="775335"/>
            <a:ext cx="5443855" cy="1322070"/>
          </a:xfrm>
          <a:prstGeom prst="rect">
            <a:avLst/>
          </a:prstGeom>
          <a:noFill/>
        </p:spPr>
        <p:txBody>
          <a:bodyPr wrap="square" rtlCol="0">
            <a:spAutoFit/>
          </a:bodyPr>
          <a:p>
            <a:pPr algn="just" fontAlgn="auto">
              <a:lnSpc>
                <a:spcPct val="100000"/>
              </a:lnSpc>
            </a:pPr>
            <a:r>
              <a:rPr lang="en-US" altLang="zh-CN" sz="1600">
                <a:cs typeface="+mn-ea"/>
                <a:sym typeface="+mn-lt"/>
              </a:rPr>
              <a:t>new</a:t>
            </a:r>
            <a:r>
              <a:rPr lang="zh-CN" altLang="en-US" sz="1600">
                <a:cs typeface="+mn-ea"/>
                <a:sym typeface="+mn-lt"/>
              </a:rPr>
              <a:t>底层执行：</a:t>
            </a:r>
            <a:r>
              <a:rPr lang="en-US" altLang="zh-CN" sz="1600">
                <a:cs typeface="+mn-ea"/>
                <a:sym typeface="+mn-lt"/>
              </a:rPr>
              <a:t>	</a:t>
            </a:r>
            <a:endParaRPr lang="en-US" altLang="zh-CN" sz="1600">
              <a:cs typeface="+mn-ea"/>
              <a:sym typeface="+mn-lt"/>
            </a:endParaRPr>
          </a:p>
          <a:p>
            <a:pPr algn="just" fontAlgn="auto">
              <a:lnSpc>
                <a:spcPct val="100000"/>
              </a:lnSpc>
            </a:pPr>
            <a:r>
              <a:rPr lang="en-US" altLang="zh-CN" sz="1600">
                <a:cs typeface="+mn-ea"/>
                <a:sym typeface="+mn-lt"/>
              </a:rPr>
              <a:t>	</a:t>
            </a:r>
            <a:r>
              <a:rPr lang="zh-CN" sz="1600">
                <a:cs typeface="+mn-ea"/>
                <a:sym typeface="+mn-lt"/>
              </a:rPr>
              <a:t>① 隐式创建空对象</a:t>
            </a:r>
            <a:r>
              <a:rPr lang="en-US" altLang="zh-CN" sz="1600">
                <a:cs typeface="+mn-ea"/>
                <a:sym typeface="+mn-lt"/>
              </a:rPr>
              <a:t>obj</a:t>
            </a:r>
            <a:r>
              <a:rPr lang="zh-CN" sz="1600">
                <a:cs typeface="+mn-ea"/>
                <a:sym typeface="+mn-lt"/>
              </a:rPr>
              <a:t> </a:t>
            </a:r>
            <a:r>
              <a:rPr lang="en-US" altLang="zh-CN" sz="1600" dirty="0">
                <a:solidFill>
                  <a:schemeClr val="tx1"/>
                </a:solidFill>
                <a:cs typeface="+mn-ea"/>
                <a:sym typeface="+mn-lt"/>
              </a:rPr>
              <a:t>	</a:t>
            </a:r>
            <a:endParaRPr lang="en-US" altLang="zh-CN" sz="1600" dirty="0">
              <a:solidFill>
                <a:schemeClr val="tx1"/>
              </a:solidFill>
              <a:cs typeface="+mn-ea"/>
              <a:sym typeface="+mn-lt"/>
            </a:endParaRPr>
          </a:p>
          <a:p>
            <a:pPr algn="just" fontAlgn="auto">
              <a:lnSpc>
                <a:spcPct val="100000"/>
              </a:lnSpc>
            </a:pPr>
            <a:r>
              <a:rPr lang="en-US" altLang="zh-CN" sz="1600" dirty="0">
                <a:solidFill>
                  <a:schemeClr val="tx1"/>
                </a:solidFill>
                <a:cs typeface="+mn-ea"/>
                <a:sym typeface="+mn-lt"/>
              </a:rPr>
              <a:t>	</a:t>
            </a:r>
            <a:r>
              <a:rPr lang="zh-CN" altLang="en-US" sz="1600" dirty="0">
                <a:solidFill>
                  <a:schemeClr val="tx1"/>
                </a:solidFill>
                <a:cs typeface="+mn-ea"/>
                <a:sym typeface="+mn-lt"/>
              </a:rPr>
              <a:t>② 把当前构造函数的上下文作用域</a:t>
            </a:r>
            <a:r>
              <a:rPr lang="en-US" altLang="zh-CN" sz="1600" dirty="0">
                <a:solidFill>
                  <a:schemeClr val="tx1"/>
                </a:solidFill>
                <a:cs typeface="+mn-ea"/>
                <a:sym typeface="+mn-lt"/>
              </a:rPr>
              <a:t>this</a:t>
            </a:r>
            <a:r>
              <a:rPr lang="zh-CN" altLang="en-US" sz="1600" dirty="0">
                <a:solidFill>
                  <a:schemeClr val="tx1"/>
                </a:solidFill>
                <a:cs typeface="+mn-ea"/>
                <a:sym typeface="+mn-lt"/>
              </a:rPr>
              <a:t>指向obj</a:t>
            </a:r>
            <a:endParaRPr lang="en-US" altLang="zh-CN" sz="1600" dirty="0">
              <a:solidFill>
                <a:schemeClr val="tx1"/>
              </a:solidFill>
              <a:cs typeface="+mn-ea"/>
              <a:sym typeface="+mn-lt"/>
            </a:endParaRPr>
          </a:p>
          <a:p>
            <a:pPr algn="just" fontAlgn="auto">
              <a:lnSpc>
                <a:spcPct val="100000"/>
              </a:lnSpc>
            </a:pPr>
            <a:r>
              <a:rPr lang="en-US" altLang="zh-CN" sz="1600" dirty="0">
                <a:solidFill>
                  <a:schemeClr val="tx1"/>
                </a:solidFill>
                <a:cs typeface="+mn-ea"/>
                <a:sym typeface="+mn-lt"/>
              </a:rPr>
              <a:t>	</a:t>
            </a:r>
            <a:r>
              <a:rPr lang="zh-CN" sz="1600" dirty="0">
                <a:solidFill>
                  <a:srgbClr val="FF0000"/>
                </a:solidFill>
                <a:cs typeface="+mn-ea"/>
                <a:sym typeface="+mn-lt"/>
              </a:rPr>
              <a:t>③ __proto__=prototype 完全赋值</a:t>
            </a:r>
            <a:r>
              <a:rPr lang="en-US" altLang="zh-CN" sz="1600" dirty="0">
                <a:solidFill>
                  <a:schemeClr val="tx1"/>
                </a:solidFill>
                <a:cs typeface="+mn-ea"/>
                <a:sym typeface="+mn-lt"/>
              </a:rPr>
              <a:t>	</a:t>
            </a:r>
            <a:endParaRPr lang="en-US" altLang="zh-CN" sz="1600" dirty="0">
              <a:solidFill>
                <a:schemeClr val="tx1"/>
              </a:solidFill>
              <a:cs typeface="+mn-ea"/>
              <a:sym typeface="+mn-lt"/>
            </a:endParaRPr>
          </a:p>
          <a:p>
            <a:pPr algn="just" fontAlgn="auto">
              <a:lnSpc>
                <a:spcPct val="100000"/>
              </a:lnSpc>
            </a:pPr>
            <a:r>
              <a:rPr lang="en-US" altLang="zh-CN" sz="1600" dirty="0">
                <a:solidFill>
                  <a:schemeClr val="tx1"/>
                </a:solidFill>
                <a:cs typeface="+mn-ea"/>
                <a:sym typeface="+mn-lt"/>
              </a:rPr>
              <a:t>	</a:t>
            </a:r>
            <a:r>
              <a:rPr lang="zh-CN" sz="1600" dirty="0">
                <a:solidFill>
                  <a:schemeClr val="tx1"/>
                </a:solidFill>
                <a:cs typeface="+mn-ea"/>
                <a:sym typeface="+mn-lt"/>
              </a:rPr>
              <a:t>④ return obj 返回这个对象obj</a:t>
            </a:r>
            <a:r>
              <a:rPr lang="en-US" altLang="zh-CN" sz="1600" dirty="0">
                <a:solidFill>
                  <a:schemeClr val="tx1"/>
                </a:solidFill>
                <a:cs typeface="+mn-ea"/>
                <a:sym typeface="+mn-lt"/>
              </a:rPr>
              <a:t>	</a:t>
            </a:r>
            <a:endParaRPr lang="zh-CN" sz="1600" dirty="0">
              <a:solidFill>
                <a:schemeClr val="tx1"/>
              </a:solidFill>
              <a:cs typeface="+mn-ea"/>
              <a:sym typeface="+mn-lt"/>
            </a:endParaRPr>
          </a:p>
        </p:txBody>
      </p:sp>
      <p:sp>
        <p:nvSpPr>
          <p:cNvPr id="12" name="文本框 11"/>
          <p:cNvSpPr txBox="1"/>
          <p:nvPr/>
        </p:nvSpPr>
        <p:spPr>
          <a:xfrm>
            <a:off x="1866900" y="2857500"/>
            <a:ext cx="7393305" cy="922020"/>
          </a:xfrm>
          <a:prstGeom prst="rect">
            <a:avLst/>
          </a:prstGeom>
          <a:noFill/>
        </p:spPr>
        <p:txBody>
          <a:bodyPr wrap="square" rtlCol="0">
            <a:spAutoFit/>
          </a:bodyPr>
          <a:p>
            <a:pPr algn="just" fontAlgn="auto">
              <a:lnSpc>
                <a:spcPct val="100000"/>
              </a:lnSpc>
            </a:pPr>
            <a:r>
              <a:rPr lang="zh-CN" altLang="en-US" dirty="0">
                <a:solidFill>
                  <a:schemeClr val="tx1"/>
                </a:solidFill>
                <a:cs typeface="+mn-ea"/>
                <a:sym typeface="+mn-lt"/>
              </a:rPr>
              <a:t>①</a:t>
            </a:r>
            <a:r>
              <a:rPr lang="en-US" altLang="zh-CN" dirty="0">
                <a:solidFill>
                  <a:schemeClr val="tx1"/>
                </a:solidFill>
                <a:cs typeface="+mn-ea"/>
                <a:sym typeface="+mn-lt"/>
              </a:rPr>
              <a:t> </a:t>
            </a:r>
            <a:r>
              <a:rPr lang="en-US" altLang="zh-CN" dirty="0">
                <a:solidFill>
                  <a:srgbClr val="FF0000"/>
                </a:solidFill>
                <a:cs typeface="+mn-ea"/>
                <a:sym typeface="+mn-lt"/>
              </a:rPr>
              <a:t>存在于构造函数</a:t>
            </a:r>
            <a:r>
              <a:rPr lang="en-US" altLang="zh-CN" dirty="0">
                <a:solidFill>
                  <a:schemeClr val="tx1"/>
                </a:solidFill>
                <a:cs typeface="+mn-ea"/>
                <a:sym typeface="+mn-lt"/>
              </a:rPr>
              <a:t>中，给开发者使用的</a:t>
            </a:r>
            <a:endParaRPr lang="en-US" altLang="zh-CN" dirty="0">
              <a:solidFill>
                <a:schemeClr val="tx1"/>
              </a:solidFill>
              <a:cs typeface="+mn-ea"/>
              <a:sym typeface="+mn-lt"/>
            </a:endParaRPr>
          </a:p>
          <a:p>
            <a:pPr algn="just" fontAlgn="auto">
              <a:lnSpc>
                <a:spcPct val="100000"/>
              </a:lnSpc>
            </a:pPr>
            <a:r>
              <a:rPr lang="zh-CN" altLang="en-US" dirty="0">
                <a:solidFill>
                  <a:schemeClr val="tx1"/>
                </a:solidFill>
                <a:cs typeface="+mn-ea"/>
                <a:sym typeface="+mn-lt"/>
              </a:rPr>
              <a:t>②</a:t>
            </a:r>
            <a:r>
              <a:rPr lang="en-US" altLang="zh-CN" dirty="0">
                <a:solidFill>
                  <a:schemeClr val="tx1"/>
                </a:solidFill>
                <a:cs typeface="+mn-ea"/>
                <a:sym typeface="+mn-lt"/>
              </a:rPr>
              <a:t> </a:t>
            </a:r>
            <a:r>
              <a:rPr lang="en-US" altLang="zh-CN" dirty="0">
                <a:solidFill>
                  <a:srgbClr val="FF0000"/>
                </a:solidFill>
                <a:cs typeface="+mn-ea"/>
                <a:sym typeface="+mn-lt"/>
              </a:rPr>
              <a:t>用于封装公用的属性/方法</a:t>
            </a:r>
            <a:r>
              <a:rPr lang="en-US" altLang="zh-CN" dirty="0">
                <a:solidFill>
                  <a:schemeClr val="tx1"/>
                </a:solidFill>
                <a:cs typeface="+mn-ea"/>
                <a:sym typeface="+mn-lt"/>
              </a:rPr>
              <a:t>，减少代码量，提升性能</a:t>
            </a:r>
            <a:endParaRPr lang="en-US" altLang="zh-CN" dirty="0">
              <a:solidFill>
                <a:schemeClr val="tx1"/>
              </a:solidFill>
              <a:cs typeface="+mn-ea"/>
              <a:sym typeface="+mn-lt"/>
            </a:endParaRPr>
          </a:p>
          <a:p>
            <a:pPr algn="just" fontAlgn="auto">
              <a:lnSpc>
                <a:spcPct val="100000"/>
              </a:lnSpc>
            </a:pPr>
            <a:r>
              <a:rPr lang="zh-CN" altLang="en-US" dirty="0">
                <a:solidFill>
                  <a:schemeClr val="tx1"/>
                </a:solidFill>
                <a:cs typeface="+mn-ea"/>
                <a:sym typeface="+mn-lt"/>
              </a:rPr>
              <a:t>③</a:t>
            </a:r>
            <a:r>
              <a:rPr lang="en-US" altLang="zh-CN" dirty="0">
                <a:solidFill>
                  <a:schemeClr val="tx1"/>
                </a:solidFill>
                <a:cs typeface="+mn-ea"/>
                <a:sym typeface="+mn-lt"/>
              </a:rPr>
              <a:t> </a:t>
            </a:r>
            <a:r>
              <a:rPr lang="en-US" altLang="zh-CN" dirty="0">
                <a:solidFill>
                  <a:srgbClr val="FF0000"/>
                </a:solidFill>
                <a:cs typeface="+mn-ea"/>
                <a:sym typeface="+mn-lt"/>
              </a:rPr>
              <a:t>__proto__===prototype</a:t>
            </a:r>
            <a:endParaRPr lang="en-US" altLang="zh-CN" dirty="0">
              <a:solidFill>
                <a:srgbClr val="FF0000"/>
              </a:solidFill>
              <a:cs typeface="+mn-ea"/>
              <a:sym typeface="+mn-lt"/>
            </a:endParaRPr>
          </a:p>
        </p:txBody>
      </p:sp>
      <p:sp>
        <p:nvSpPr>
          <p:cNvPr id="13" name="文本框 12"/>
          <p:cNvSpPr txBox="1"/>
          <p:nvPr/>
        </p:nvSpPr>
        <p:spPr>
          <a:xfrm>
            <a:off x="1068705" y="4516120"/>
            <a:ext cx="10278745" cy="1476375"/>
          </a:xfrm>
          <a:prstGeom prst="rect">
            <a:avLst/>
          </a:prstGeom>
          <a:noFill/>
        </p:spPr>
        <p:txBody>
          <a:bodyPr wrap="square" rtlCol="0" anchor="t">
            <a:spAutoFit/>
          </a:bodyPr>
          <a:p>
            <a:r>
              <a:rPr lang="zh-CN" altLang="en-US"/>
              <a:t>① </a:t>
            </a:r>
            <a:r>
              <a:rPr lang="zh-CN" altLang="en-US">
                <a:solidFill>
                  <a:srgbClr val="FF0000"/>
                </a:solidFill>
              </a:rPr>
              <a:t>隐式原型，</a:t>
            </a:r>
            <a:r>
              <a:rPr lang="zh-CN" altLang="en-US"/>
              <a:t>给浏览器使用的</a:t>
            </a:r>
            <a:endParaRPr lang="zh-CN" altLang="en-US"/>
          </a:p>
          <a:p>
            <a:r>
              <a:rPr lang="zh-CN" altLang="en-US"/>
              <a:t>② 以链的形式链接内部作用域和外部作用域</a:t>
            </a:r>
            <a:endParaRPr lang="zh-CN" altLang="en-US"/>
          </a:p>
          <a:p>
            <a:r>
              <a:rPr lang="zh-CN" altLang="en-US"/>
              <a:t>③ 先在自身查找元素，找到就直接用，没找到就通过原型链在</a:t>
            </a:r>
            <a:r>
              <a:rPr lang="zh-CN" altLang="en-US">
                <a:sym typeface="+mn-ea"/>
              </a:rPr>
              <a:t>父</a:t>
            </a:r>
            <a:r>
              <a:rPr lang="zh-CN" altLang="en-US"/>
              <a:t>级作用域中查找，直到找到，否则返回undefined，</a:t>
            </a:r>
            <a:endParaRPr lang="zh-CN" altLang="en-US"/>
          </a:p>
          <a:p>
            <a:r>
              <a:rPr lang="zh-CN" altLang="en-US"/>
              <a:t>④ </a:t>
            </a:r>
            <a:r>
              <a:rPr lang="zh-CN" altLang="en-US">
                <a:solidFill>
                  <a:srgbClr val="FF0000"/>
                </a:solidFill>
              </a:rPr>
              <a:t>原型链的最终指向：Object.prototype===null</a:t>
            </a:r>
            <a:endParaRPr lang="zh-CN" altLang="en-US">
              <a:solidFill>
                <a:srgbClr val="FF0000"/>
              </a:solidFill>
            </a:endParaRPr>
          </a:p>
        </p:txBody>
      </p:sp>
      <p:sp>
        <p:nvSpPr>
          <p:cNvPr id="15" name="文本框 14"/>
          <p:cNvSpPr txBox="1"/>
          <p:nvPr/>
        </p:nvSpPr>
        <p:spPr>
          <a:xfrm>
            <a:off x="1516380" y="6049645"/>
            <a:ext cx="9511665" cy="645160"/>
          </a:xfrm>
          <a:prstGeom prst="rect">
            <a:avLst/>
          </a:prstGeom>
          <a:noFill/>
        </p:spPr>
        <p:txBody>
          <a:bodyPr wrap="square" rtlCol="0" anchor="t">
            <a:spAutoFit/>
          </a:bodyPr>
          <a:p>
            <a:r>
              <a:rPr lang="zh-CN" altLang="en-US"/>
              <a:t>实例对象.constructor===构造函数</a:t>
            </a:r>
            <a:r>
              <a:rPr lang="en-US" altLang="zh-CN"/>
              <a:t>		</a:t>
            </a:r>
            <a:r>
              <a:rPr lang="zh-CN" altLang="en-US"/>
              <a:t>原型对象.constructor===构造函数</a:t>
            </a:r>
            <a:endParaRPr lang="zh-CN" altLang="en-US"/>
          </a:p>
          <a:p>
            <a:r>
              <a:rPr lang="zh-CN" altLang="en-US"/>
              <a:t>构造函数.prototype===实例对象.__proto__</a:t>
            </a:r>
            <a:r>
              <a:rPr lang="en-US" altLang="zh-CN"/>
              <a:t>		</a:t>
            </a:r>
            <a:r>
              <a:rPr lang="zh-CN" altLang="en-US"/>
              <a:t>实例对象.__proto__===prototype</a:t>
            </a:r>
            <a:endParaRPr lang="zh-CN" altLang="en-US"/>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1"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1000"/>
                            </p:stCondLst>
                            <p:childTnLst>
                              <p:par>
                                <p:cTn id="16" presetID="14" presetClass="entr" presetSubtype="5" fill="hold" grpId="1"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randombar(vertical)">
                                      <p:cBhvr>
                                        <p:cTn id="18" dur="1000"/>
                                        <p:tgtEl>
                                          <p:spTgt spid="8"/>
                                        </p:tgtEl>
                                      </p:cBhvr>
                                    </p:animEffect>
                                  </p:childTnLst>
                                </p:cTn>
                              </p:par>
                            </p:childTnLst>
                          </p:cTn>
                        </p:par>
                        <p:par>
                          <p:cTn id="19" fill="hold">
                            <p:stCondLst>
                              <p:cond delay="2000"/>
                            </p:stCondLst>
                            <p:childTnLst>
                              <p:par>
                                <p:cTn id="20" presetID="14" presetClass="entr" presetSubtype="5" fill="hold" grpId="1" nodeType="after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randombar(vertical)">
                                      <p:cBhvr>
                                        <p:cTn id="22" dur="1000"/>
                                        <p:tgtEl>
                                          <p:spTgt spid="9"/>
                                        </p:tgtEl>
                                      </p:cBhvr>
                                    </p:animEffect>
                                  </p:childTnLst>
                                </p:cTn>
                              </p:par>
                            </p:childTnLst>
                          </p:cTn>
                        </p:par>
                        <p:par>
                          <p:cTn id="23" fill="hold">
                            <p:stCondLst>
                              <p:cond delay="3000"/>
                            </p:stCondLst>
                            <p:childTnLst>
                              <p:par>
                                <p:cTn id="24" presetID="14" presetClass="entr" presetSubtype="5" fill="hold" grpId="1" nodeType="after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randombar(vertical)">
                                      <p:cBhvr>
                                        <p:cTn id="26" dur="1000"/>
                                        <p:tgtEl>
                                          <p:spTgt spid="10"/>
                                        </p:tgtEl>
                                      </p:cBhvr>
                                    </p:animEffect>
                                  </p:childTnLst>
                                </p:cTn>
                              </p:par>
                            </p:childTnLst>
                          </p:cTn>
                        </p:par>
                        <p:par>
                          <p:cTn id="27" fill="hold">
                            <p:stCondLst>
                              <p:cond delay="4000"/>
                            </p:stCondLst>
                            <p:childTnLst>
                              <p:par>
                                <p:cTn id="28" presetID="12" presetClass="entr" presetSubtype="4" fill="hold" grpId="1" nodeType="afterEffect">
                                  <p:stCondLst>
                                    <p:cond delay="0"/>
                                  </p:stCondLst>
                                  <p:childTnLst>
                                    <p:set>
                                      <p:cBhvr>
                                        <p:cTn id="29" dur="1" fill="hold">
                                          <p:stCondLst>
                                            <p:cond delay="0"/>
                                          </p:stCondLst>
                                        </p:cTn>
                                        <p:tgtEl>
                                          <p:spTgt spid="11"/>
                                        </p:tgtEl>
                                        <p:attrNameLst>
                                          <p:attrName>style.visibility</p:attrName>
                                        </p:attrNameLst>
                                      </p:cBhvr>
                                      <p:to>
                                        <p:strVal val="visible"/>
                                      </p:to>
                                    </p:set>
                                    <p:anim calcmode="lin" valueType="num">
                                      <p:cBhvr additive="base">
                                        <p:cTn id="30" dur="500"/>
                                        <p:tgtEl>
                                          <p:spTgt spid="11"/>
                                        </p:tgtEl>
                                        <p:attrNameLst>
                                          <p:attrName>ppt_y</p:attrName>
                                        </p:attrNameLst>
                                      </p:cBhvr>
                                      <p:tavLst>
                                        <p:tav tm="0">
                                          <p:val>
                                            <p:strVal val="#ppt_y+#ppt_h*1.125000"/>
                                          </p:val>
                                        </p:tav>
                                        <p:tav tm="100000">
                                          <p:val>
                                            <p:strVal val="#ppt_y"/>
                                          </p:val>
                                        </p:tav>
                                      </p:tavLst>
                                    </p:anim>
                                    <p:animEffect transition="in" filter="wipe(up)">
                                      <p:cBhvr>
                                        <p:cTn id="31" dur="500"/>
                                        <p:tgtEl>
                                          <p:spTgt spid="11"/>
                                        </p:tgtEl>
                                      </p:cBhvr>
                                    </p:animEffect>
                                  </p:childTnLst>
                                </p:cTn>
                              </p:par>
                            </p:childTnLst>
                          </p:cTn>
                        </p:par>
                        <p:par>
                          <p:cTn id="32" fill="hold">
                            <p:stCondLst>
                              <p:cond delay="4500"/>
                            </p:stCondLst>
                            <p:childTnLst>
                              <p:par>
                                <p:cTn id="33" presetID="12" presetClass="entr" presetSubtype="4" fill="hold" grpId="1" nodeType="afterEffect">
                                  <p:stCondLst>
                                    <p:cond delay="0"/>
                                  </p:stCondLst>
                                  <p:childTnLst>
                                    <p:set>
                                      <p:cBhvr>
                                        <p:cTn id="34" dur="1" fill="hold">
                                          <p:stCondLst>
                                            <p:cond delay="0"/>
                                          </p:stCondLst>
                                        </p:cTn>
                                        <p:tgtEl>
                                          <p:spTgt spid="12"/>
                                        </p:tgtEl>
                                        <p:attrNameLst>
                                          <p:attrName>style.visibility</p:attrName>
                                        </p:attrNameLst>
                                      </p:cBhvr>
                                      <p:to>
                                        <p:strVal val="visible"/>
                                      </p:to>
                                    </p:set>
                                    <p:anim calcmode="lin" valueType="num">
                                      <p:cBhvr additive="base">
                                        <p:cTn id="35" dur="500"/>
                                        <p:tgtEl>
                                          <p:spTgt spid="12"/>
                                        </p:tgtEl>
                                        <p:attrNameLst>
                                          <p:attrName>ppt_y</p:attrName>
                                        </p:attrNameLst>
                                      </p:cBhvr>
                                      <p:tavLst>
                                        <p:tav tm="0">
                                          <p:val>
                                            <p:strVal val="#ppt_y+#ppt_h*1.125000"/>
                                          </p:val>
                                        </p:tav>
                                        <p:tav tm="100000">
                                          <p:val>
                                            <p:strVal val="#ppt_y"/>
                                          </p:val>
                                        </p:tav>
                                      </p:tavLst>
                                    </p:anim>
                                    <p:animEffect transition="in" filter="wipe(up)">
                                      <p:cBhvr>
                                        <p:cTn id="3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p:bldP spid="8" grpId="0"/>
      <p:bldP spid="8" grpId="1"/>
      <p:bldP spid="9" grpId="0"/>
      <p:bldP spid="9" grpId="1"/>
      <p:bldP spid="10" grpId="0"/>
      <p:bldP spid="10" grpId="1"/>
      <p:bldP spid="11" grpId="0"/>
      <p:bldP spid="11" grpId="1"/>
      <p:bldP spid="12" grpId="0"/>
      <p:bldP spid="12" grpId="1"/>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10" name="文本框 9"/>
          <p:cNvSpPr txBox="1"/>
          <p:nvPr/>
        </p:nvSpPr>
        <p:spPr>
          <a:xfrm>
            <a:off x="0" y="0"/>
            <a:ext cx="9628505" cy="583565"/>
          </a:xfrm>
          <a:prstGeom prst="rect">
            <a:avLst/>
          </a:prstGeom>
          <a:noFill/>
        </p:spPr>
        <p:txBody>
          <a:bodyPr wrap="square" rtlCol="0">
            <a:spAutoFit/>
          </a:bodyPr>
          <a:p>
            <a:pPr algn="just" fontAlgn="auto"/>
            <a:r>
              <a:rPr lang="en-US" altLang="zh-CN" sz="3200">
                <a:solidFill>
                  <a:schemeClr val="tx1"/>
                </a:solidFill>
                <a:cs typeface="+mn-ea"/>
                <a:sym typeface="+mn-lt"/>
              </a:rPr>
              <a:t>11.12==&gt;JS</a:t>
            </a:r>
            <a:r>
              <a:rPr lang="zh-CN" altLang="en-US" sz="3200">
                <a:solidFill>
                  <a:schemeClr val="tx1"/>
                </a:solidFill>
                <a:cs typeface="+mn-ea"/>
                <a:sym typeface="+mn-lt"/>
              </a:rPr>
              <a:t>执行</a:t>
            </a:r>
            <a:r>
              <a:rPr lang="en-US" altLang="zh-CN" sz="3200">
                <a:solidFill>
                  <a:schemeClr val="tx1"/>
                </a:solidFill>
                <a:cs typeface="+mn-ea"/>
                <a:sym typeface="+mn-lt"/>
              </a:rPr>
              <a:t>/</a:t>
            </a:r>
            <a:r>
              <a:rPr lang="en-US" sz="3200">
                <a:solidFill>
                  <a:schemeClr val="tx1"/>
                </a:solidFill>
                <a:cs typeface="+mn-ea"/>
                <a:sym typeface="+mn-lt"/>
              </a:rPr>
              <a:t>JS</a:t>
            </a:r>
            <a:r>
              <a:rPr lang="zh-CN" altLang="en-US" sz="3200">
                <a:solidFill>
                  <a:schemeClr val="tx1"/>
                </a:solidFill>
                <a:cs typeface="+mn-ea"/>
                <a:sym typeface="+mn-lt"/>
              </a:rPr>
              <a:t>动画</a:t>
            </a:r>
            <a:r>
              <a:rPr lang="en-US" altLang="zh-CN" sz="3200">
                <a:solidFill>
                  <a:schemeClr val="tx1"/>
                </a:solidFill>
                <a:cs typeface="+mn-ea"/>
                <a:sym typeface="+mn-lt"/>
              </a:rPr>
              <a:t>/</a:t>
            </a:r>
            <a:r>
              <a:rPr lang="zh-CN" sz="3200">
                <a:solidFill>
                  <a:schemeClr val="tx1"/>
                </a:solidFill>
                <a:cs typeface="+mn-ea"/>
                <a:sym typeface="+mn-lt"/>
              </a:rPr>
              <a:t>浏览器渲染</a:t>
            </a:r>
            <a:endParaRPr lang="zh-CN" sz="3200">
              <a:solidFill>
                <a:schemeClr val="tx1"/>
              </a:solidFill>
              <a:cs typeface="+mn-ea"/>
              <a:sym typeface="+mn-lt"/>
            </a:endParaRPr>
          </a:p>
        </p:txBody>
      </p:sp>
      <p:sp>
        <p:nvSpPr>
          <p:cNvPr id="11" name="文本框 10"/>
          <p:cNvSpPr txBox="1"/>
          <p:nvPr/>
        </p:nvSpPr>
        <p:spPr>
          <a:xfrm>
            <a:off x="0" y="1062990"/>
            <a:ext cx="218059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1. JS</a:t>
            </a:r>
            <a:r>
              <a:rPr lang="zh-CN" altLang="en-US" sz="2400">
                <a:solidFill>
                  <a:schemeClr val="tx1"/>
                </a:solidFill>
                <a:cs typeface="+mn-ea"/>
                <a:sym typeface="+mn-lt"/>
              </a:rPr>
              <a:t>执行</a:t>
            </a:r>
            <a:endParaRPr lang="zh-CN" altLang="en-US" sz="2400" dirty="0">
              <a:solidFill>
                <a:schemeClr val="tx1"/>
              </a:solidFill>
              <a:cs typeface="+mn-ea"/>
              <a:sym typeface="+mn-lt"/>
            </a:endParaRPr>
          </a:p>
        </p:txBody>
      </p:sp>
      <p:sp>
        <p:nvSpPr>
          <p:cNvPr id="12" name="文本框 11"/>
          <p:cNvSpPr txBox="1"/>
          <p:nvPr/>
        </p:nvSpPr>
        <p:spPr>
          <a:xfrm>
            <a:off x="0" y="3270250"/>
            <a:ext cx="337312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2. </a:t>
            </a:r>
            <a:r>
              <a:rPr lang="en-US" sz="2400">
                <a:solidFill>
                  <a:schemeClr val="tx1"/>
                </a:solidFill>
                <a:cs typeface="+mn-ea"/>
                <a:sym typeface="+mn-lt"/>
              </a:rPr>
              <a:t>JS</a:t>
            </a:r>
            <a:r>
              <a:rPr lang="zh-CN" altLang="en-US" sz="2400">
                <a:solidFill>
                  <a:schemeClr val="tx1"/>
                </a:solidFill>
                <a:cs typeface="+mn-ea"/>
                <a:sym typeface="+mn-lt"/>
              </a:rPr>
              <a:t>动画</a:t>
            </a:r>
            <a:endParaRPr lang="zh-CN" altLang="en-US" sz="2400" dirty="0">
              <a:solidFill>
                <a:schemeClr val="tx1"/>
              </a:solidFill>
              <a:cs typeface="+mn-ea"/>
              <a:sym typeface="+mn-lt"/>
            </a:endParaRPr>
          </a:p>
        </p:txBody>
      </p:sp>
      <p:sp>
        <p:nvSpPr>
          <p:cNvPr id="13" name="文本框 12"/>
          <p:cNvSpPr txBox="1"/>
          <p:nvPr/>
        </p:nvSpPr>
        <p:spPr>
          <a:xfrm>
            <a:off x="0" y="6053455"/>
            <a:ext cx="3373120"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00000"/>
              </a:lnSpc>
            </a:pPr>
            <a:r>
              <a:rPr lang="en-US" altLang="zh-CN" sz="2400">
                <a:solidFill>
                  <a:schemeClr val="tx1"/>
                </a:solidFill>
                <a:cs typeface="+mn-ea"/>
                <a:sym typeface="+mn-lt"/>
              </a:rPr>
              <a:t>3. </a:t>
            </a:r>
            <a:r>
              <a:rPr lang="zh-CN" sz="2400">
                <a:solidFill>
                  <a:schemeClr val="tx1"/>
                </a:solidFill>
                <a:cs typeface="+mn-ea"/>
                <a:sym typeface="+mn-lt"/>
              </a:rPr>
              <a:t>浏览器渲染</a:t>
            </a:r>
            <a:endParaRPr lang="zh-CN" sz="2400" dirty="0">
              <a:solidFill>
                <a:schemeClr val="tx1"/>
              </a:solidFill>
              <a:cs typeface="+mn-ea"/>
              <a:sym typeface="+mn-lt"/>
            </a:endParaRPr>
          </a:p>
        </p:txBody>
      </p:sp>
      <p:sp>
        <p:nvSpPr>
          <p:cNvPr id="15" name="文本框 14"/>
          <p:cNvSpPr txBox="1"/>
          <p:nvPr/>
        </p:nvSpPr>
        <p:spPr>
          <a:xfrm>
            <a:off x="1170305" y="1628775"/>
            <a:ext cx="9521825" cy="1476375"/>
          </a:xfrm>
          <a:prstGeom prst="rect">
            <a:avLst/>
          </a:prstGeom>
          <a:noFill/>
        </p:spPr>
        <p:txBody>
          <a:bodyPr wrap="square" rtlCol="0" anchor="t">
            <a:spAutoFit/>
          </a:bodyPr>
          <a:p>
            <a:r>
              <a:rPr lang="zh-CN" altLang="en-US"/>
              <a:t>1. 所有的js代码都在</a:t>
            </a:r>
            <a:r>
              <a:rPr lang="zh-CN" altLang="en-US">
                <a:solidFill>
                  <a:srgbClr val="FF0000"/>
                </a:solidFill>
              </a:rPr>
              <a:t>栈内存的主线程</a:t>
            </a:r>
            <a:r>
              <a:rPr lang="zh-CN" altLang="en-US"/>
              <a:t>内执行</a:t>
            </a:r>
            <a:endParaRPr lang="zh-CN" altLang="en-US"/>
          </a:p>
          <a:p>
            <a:pPr algn="just"/>
            <a:r>
              <a:rPr lang="zh-CN" altLang="en-US"/>
              <a:t>2. 主线程优先执行同步任务，所有同步执行结束后，开始检测队列中，是否含有异步任务，有就执行，没有则结束执行</a:t>
            </a:r>
            <a:endParaRPr lang="zh-CN" altLang="en-US"/>
          </a:p>
          <a:p>
            <a:r>
              <a:rPr lang="zh-CN" altLang="en-US"/>
              <a:t>3. 在队列中排队等待的异步任务，必须</a:t>
            </a:r>
            <a:r>
              <a:rPr lang="zh-CN" altLang="en-US">
                <a:solidFill>
                  <a:srgbClr val="FF0000"/>
                </a:solidFill>
              </a:rPr>
              <a:t>全部执行完成所有异步任务</a:t>
            </a:r>
            <a:r>
              <a:rPr lang="zh-CN" altLang="en-US"/>
              <a:t>，</a:t>
            </a:r>
            <a:endParaRPr lang="zh-CN" altLang="en-US"/>
          </a:p>
          <a:p>
            <a:r>
              <a:rPr lang="zh-CN" altLang="en-US"/>
              <a:t>4. </a:t>
            </a:r>
            <a:r>
              <a:rPr lang="zh-CN" altLang="en-US">
                <a:solidFill>
                  <a:srgbClr val="FF0000"/>
                </a:solidFill>
              </a:rPr>
              <a:t>队列规则：先进先出，后进后厨</a:t>
            </a:r>
            <a:endParaRPr lang="zh-CN" altLang="en-US">
              <a:solidFill>
                <a:srgbClr val="FF0000"/>
              </a:solidFill>
            </a:endParaRPr>
          </a:p>
        </p:txBody>
      </p:sp>
      <p:sp>
        <p:nvSpPr>
          <p:cNvPr id="17" name="文本框 16"/>
          <p:cNvSpPr txBox="1"/>
          <p:nvPr/>
        </p:nvSpPr>
        <p:spPr>
          <a:xfrm>
            <a:off x="1170305" y="3954780"/>
            <a:ext cx="8964930" cy="1753235"/>
          </a:xfrm>
          <a:prstGeom prst="rect">
            <a:avLst/>
          </a:prstGeom>
          <a:noFill/>
        </p:spPr>
        <p:txBody>
          <a:bodyPr wrap="square" rtlCol="0" anchor="t">
            <a:spAutoFit/>
          </a:bodyPr>
          <a:p>
            <a:r>
              <a:rPr lang="en-US" altLang="zh-CN"/>
              <a:t>1. </a:t>
            </a:r>
            <a:r>
              <a:rPr lang="zh-CN" altLang="en-US"/>
              <a:t>js动画就是实时改变当前元素的left,right,top,bottom的值</a:t>
            </a:r>
            <a:r>
              <a:rPr lang="en-US" altLang="zh-CN"/>
              <a:t>,</a:t>
            </a:r>
            <a:r>
              <a:rPr lang="zh-CN" altLang="en-US"/>
              <a:t>会有卡顿的效果</a:t>
            </a:r>
            <a:endParaRPr lang="zh-CN" altLang="en-US"/>
          </a:p>
          <a:p>
            <a:r>
              <a:rPr lang="en-US" altLang="zh-CN"/>
              <a:t>2. </a:t>
            </a:r>
            <a:r>
              <a:rPr lang="zh-CN" altLang="en-US">
                <a:sym typeface="+mn-ea"/>
              </a:rPr>
              <a:t>获取到当前元素属性值</a:t>
            </a:r>
            <a:r>
              <a:rPr lang="en-US" altLang="zh-CN">
                <a:sym typeface="+mn-ea"/>
              </a:rPr>
              <a:t>:</a:t>
            </a:r>
            <a:endParaRPr lang="zh-CN" altLang="en-US"/>
          </a:p>
          <a:p>
            <a:r>
              <a:rPr lang="zh-CN" altLang="en-US"/>
              <a:t>  </a:t>
            </a:r>
            <a:r>
              <a:rPr lang="zh-CN" altLang="en-US">
                <a:solidFill>
                  <a:srgbClr val="FF0000"/>
                </a:solidFill>
              </a:rPr>
              <a:t>currentStyle:IE浏览器中获取当前元素属性</a:t>
            </a:r>
            <a:endParaRPr lang="zh-CN" altLang="en-US">
              <a:solidFill>
                <a:srgbClr val="FF0000"/>
              </a:solidFill>
            </a:endParaRPr>
          </a:p>
          <a:p>
            <a:r>
              <a:rPr lang="zh-CN" altLang="en-US"/>
              <a:t>	ele.currentStyle[attr]	获取元素当前样式的attr属性值</a:t>
            </a:r>
            <a:endParaRPr lang="zh-CN" altLang="en-US"/>
          </a:p>
          <a:p>
            <a:r>
              <a:rPr lang="zh-CN" altLang="en-US"/>
              <a:t>  getComputedStyle:标准浏览器获取当前元素属性</a:t>
            </a:r>
            <a:endParaRPr lang="zh-CN" altLang="en-US"/>
          </a:p>
          <a:p>
            <a:r>
              <a:rPr lang="zh-CN" altLang="en-US"/>
              <a:t>	getComputedStyle(ele,null)[attr]：获取属性，null必传，否则不能使用</a:t>
            </a:r>
            <a:endParaRPr lang="zh-CN" altLang="en-US"/>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par>
                          <p:cTn id="10" fill="hold">
                            <p:stCondLst>
                              <p:cond delay="500"/>
                            </p:stCondLst>
                            <p:childTnLst>
                              <p:par>
                                <p:cTn id="11" presetID="14" presetClass="entr" presetSubtype="5" fill="hold" grpId="1"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randombar(vertical)">
                                      <p:cBhvr>
                                        <p:cTn id="13" dur="1000"/>
                                        <p:tgtEl>
                                          <p:spTgt spid="11"/>
                                        </p:tgtEl>
                                      </p:cBhvr>
                                    </p:animEffect>
                                  </p:childTnLst>
                                </p:cTn>
                              </p:par>
                            </p:childTnLst>
                          </p:cTn>
                        </p:par>
                        <p:par>
                          <p:cTn id="14" fill="hold">
                            <p:stCondLst>
                              <p:cond delay="1500"/>
                            </p:stCondLst>
                            <p:childTnLst>
                              <p:par>
                                <p:cTn id="15" presetID="14" presetClass="entr" presetSubtype="5" fill="hold" grpId="1"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randombar(vertical)">
                                      <p:cBhvr>
                                        <p:cTn id="17" dur="1000"/>
                                        <p:tgtEl>
                                          <p:spTgt spid="12"/>
                                        </p:tgtEl>
                                      </p:cBhvr>
                                    </p:animEffect>
                                  </p:childTnLst>
                                </p:cTn>
                              </p:par>
                            </p:childTnLst>
                          </p:cTn>
                        </p:par>
                        <p:par>
                          <p:cTn id="18" fill="hold">
                            <p:stCondLst>
                              <p:cond delay="2500"/>
                            </p:stCondLst>
                            <p:childTnLst>
                              <p:par>
                                <p:cTn id="19" presetID="14" presetClass="entr" presetSubtype="5" fill="hold" grpId="1" nodeType="after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randombar(vertical)">
                                      <p:cBhvr>
                                        <p:cTn id="21"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1" grpId="1"/>
      <p:bldP spid="12" grpId="0"/>
      <p:bldP spid="12" grpId="1"/>
      <p:bldP spid="13" grpId="0"/>
      <p:bldP spid="13" grpId="1"/>
    </p:bldLst>
  </p:timing>
</p:sld>
</file>

<file path=ppt/tags/tag1.xml><?xml version="1.0" encoding="utf-8"?>
<p:tagLst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rvqqofyt">
      <a:majorFont>
        <a:latin typeface="Century Gothic"/>
        <a:ea typeface="Microsoft YaHei"/>
        <a:cs typeface=""/>
      </a:majorFont>
      <a:minorFont>
        <a:latin typeface="Century Gothic"/>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12420</Words>
  <Application>WPS 演示</Application>
  <PresentationFormat>宽屏</PresentationFormat>
  <Paragraphs>633</Paragraphs>
  <Slides>25</Slides>
  <Notes>26</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25</vt:i4>
      </vt:variant>
    </vt:vector>
  </HeadingPairs>
  <TitlesOfParts>
    <vt:vector size="33" baseType="lpstr">
      <vt:lpstr>Arial</vt:lpstr>
      <vt:lpstr>宋体</vt:lpstr>
      <vt:lpstr>Wingdings</vt:lpstr>
      <vt:lpstr>微软雅黑</vt:lpstr>
      <vt:lpstr>Century Gothic</vt:lpstr>
      <vt:lpstr>Arial Unicode MS</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WPS_1604225852</cp:lastModifiedBy>
  <cp:revision>58</cp:revision>
  <dcterms:created xsi:type="dcterms:W3CDTF">2017-11-13T12:55:00Z</dcterms:created>
  <dcterms:modified xsi:type="dcterms:W3CDTF">2020-12-02T00:20:33Z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2052-11.1.0.10132</vt:lpwstr>
  </property>
</Properties>
</file>

<file path=docProps/thumbnail.jpeg>
</file>